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media/image13.jpg" ContentType="image/jpg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7"/>
  </p:notesMasterIdLst>
  <p:sldIdLst>
    <p:sldId id="288" r:id="rId2"/>
    <p:sldId id="257" r:id="rId3"/>
    <p:sldId id="261" r:id="rId4"/>
    <p:sldId id="262" r:id="rId5"/>
    <p:sldId id="280" r:id="rId6"/>
    <p:sldId id="281" r:id="rId7"/>
    <p:sldId id="282" r:id="rId8"/>
    <p:sldId id="283" r:id="rId9"/>
    <p:sldId id="284" r:id="rId10"/>
    <p:sldId id="269" r:id="rId11"/>
    <p:sldId id="287" r:id="rId12"/>
    <p:sldId id="285" r:id="rId13"/>
    <p:sldId id="273" r:id="rId14"/>
    <p:sldId id="274" r:id="rId15"/>
    <p:sldId id="275" r:id="rId16"/>
    <p:sldId id="276" r:id="rId17"/>
    <p:sldId id="277" r:id="rId18"/>
    <p:sldId id="278" r:id="rId19"/>
    <p:sldId id="265" r:id="rId20"/>
    <p:sldId id="279" r:id="rId21"/>
    <p:sldId id="272" r:id="rId22"/>
    <p:sldId id="270" r:id="rId23"/>
    <p:sldId id="267" r:id="rId24"/>
    <p:sldId id="271" r:id="rId25"/>
    <p:sldId id="260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00"/>
    <a:srgbClr val="FFCC66"/>
    <a:srgbClr val="4C4C4C"/>
    <a:srgbClr val="555555"/>
    <a:srgbClr val="F7F8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7730" autoAdjust="0"/>
  </p:normalViewPr>
  <p:slideViewPr>
    <p:cSldViewPr snapToGrid="0">
      <p:cViewPr varScale="1">
        <p:scale>
          <a:sx n="58" d="100"/>
          <a:sy n="58" d="100"/>
        </p:scale>
        <p:origin x="988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USHAGRA BHATNAGAR (BTECH25097.20@bitmesra.ac.in)" userId="c7bd1fa4-217c-4e91-8c62-c3e5ddb9aca4" providerId="ADAL" clId="{04175AA3-2900-43BE-836D-69AA34B9FE8B}"/>
    <pc:docChg chg="undo custSel modSld">
      <pc:chgData name="KUSHAGRA BHATNAGAR (BTECH25097.20@bitmesra.ac.in)" userId="c7bd1fa4-217c-4e91-8c62-c3e5ddb9aca4" providerId="ADAL" clId="{04175AA3-2900-43BE-836D-69AA34B9FE8B}" dt="2023-12-01T05:09:20.513" v="98" actId="1076"/>
      <pc:docMkLst>
        <pc:docMk/>
      </pc:docMkLst>
      <pc:sldChg chg="addSp delSp modSp mod">
        <pc:chgData name="KUSHAGRA BHATNAGAR (BTECH25097.20@bitmesra.ac.in)" userId="c7bd1fa4-217c-4e91-8c62-c3e5ddb9aca4" providerId="ADAL" clId="{04175AA3-2900-43BE-836D-69AA34B9FE8B}" dt="2023-12-01T05:09:20.513" v="98" actId="1076"/>
        <pc:sldMkLst>
          <pc:docMk/>
          <pc:sldMk cId="984417050" sldId="257"/>
        </pc:sldMkLst>
        <pc:spChg chg="mod">
          <ac:chgData name="KUSHAGRA BHATNAGAR (BTECH25097.20@bitmesra.ac.in)" userId="c7bd1fa4-217c-4e91-8c62-c3e5ddb9aca4" providerId="ADAL" clId="{04175AA3-2900-43BE-836D-69AA34B9FE8B}" dt="2023-12-01T05:07:43.422" v="77" actId="2711"/>
          <ac:spMkLst>
            <pc:docMk/>
            <pc:sldMk cId="984417050" sldId="257"/>
            <ac:spMk id="4" creationId="{48B57B50-E41B-CD38-00E6-3E8E3BFF5418}"/>
          </ac:spMkLst>
        </pc:spChg>
        <pc:spChg chg="mod">
          <ac:chgData name="KUSHAGRA BHATNAGAR (BTECH25097.20@bitmesra.ac.in)" userId="c7bd1fa4-217c-4e91-8c62-c3e5ddb9aca4" providerId="ADAL" clId="{04175AA3-2900-43BE-836D-69AA34B9FE8B}" dt="2023-12-01T05:07:32.211" v="76" actId="2711"/>
          <ac:spMkLst>
            <pc:docMk/>
            <pc:sldMk cId="984417050" sldId="257"/>
            <ac:spMk id="27" creationId="{4DE8F1EA-A3C2-BF2B-67A4-57A7F57CB420}"/>
          </ac:spMkLst>
        </pc:spChg>
        <pc:spChg chg="mod">
          <ac:chgData name="KUSHAGRA BHATNAGAR (BTECH25097.20@bitmesra.ac.in)" userId="c7bd1fa4-217c-4e91-8c62-c3e5ddb9aca4" providerId="ADAL" clId="{04175AA3-2900-43BE-836D-69AA34B9FE8B}" dt="2023-12-01T04:49:59.461" v="0" actId="12"/>
          <ac:spMkLst>
            <pc:docMk/>
            <pc:sldMk cId="984417050" sldId="257"/>
            <ac:spMk id="29" creationId="{9ACFDFD1-B299-09F9-609A-9C92107F44D6}"/>
          </ac:spMkLst>
        </pc:spChg>
        <pc:spChg chg="add mod">
          <ac:chgData name="KUSHAGRA BHATNAGAR (BTECH25097.20@bitmesra.ac.in)" userId="c7bd1fa4-217c-4e91-8c62-c3e5ddb9aca4" providerId="ADAL" clId="{04175AA3-2900-43BE-836D-69AA34B9FE8B}" dt="2023-12-01T05:07:13.746" v="75" actId="1076"/>
          <ac:spMkLst>
            <pc:docMk/>
            <pc:sldMk cId="984417050" sldId="257"/>
            <ac:spMk id="30" creationId="{EB2567D9-ABF1-BFC4-2178-369740305FBC}"/>
          </ac:spMkLst>
        </pc:spChg>
        <pc:spChg chg="add mod">
          <ac:chgData name="KUSHAGRA BHATNAGAR (BTECH25097.20@bitmesra.ac.in)" userId="c7bd1fa4-217c-4e91-8c62-c3e5ddb9aca4" providerId="ADAL" clId="{04175AA3-2900-43BE-836D-69AA34B9FE8B}" dt="2023-12-01T05:08:22.968" v="87" actId="20577"/>
          <ac:spMkLst>
            <pc:docMk/>
            <pc:sldMk cId="984417050" sldId="257"/>
            <ac:spMk id="32" creationId="{A7CCA037-4368-4370-EC38-C09B9BF6A6C3}"/>
          </ac:spMkLst>
        </pc:spChg>
        <pc:grpChg chg="mod">
          <ac:chgData name="KUSHAGRA BHATNAGAR (BTECH25097.20@bitmesra.ac.in)" userId="c7bd1fa4-217c-4e91-8c62-c3e5ddb9aca4" providerId="ADAL" clId="{04175AA3-2900-43BE-836D-69AA34B9FE8B}" dt="2023-12-01T05:09:20.513" v="98" actId="1076"/>
          <ac:grpSpMkLst>
            <pc:docMk/>
            <pc:sldMk cId="984417050" sldId="257"/>
            <ac:grpSpMk id="20" creationId="{3723840B-27E9-AE35-3379-21E90552E172}"/>
          </ac:grpSpMkLst>
        </pc:grpChg>
        <pc:picChg chg="mod">
          <ac:chgData name="KUSHAGRA BHATNAGAR (BTECH25097.20@bitmesra.ac.in)" userId="c7bd1fa4-217c-4e91-8c62-c3e5ddb9aca4" providerId="ADAL" clId="{04175AA3-2900-43BE-836D-69AA34B9FE8B}" dt="2023-12-01T05:06:24.727" v="60" actId="1076"/>
          <ac:picMkLst>
            <pc:docMk/>
            <pc:sldMk cId="984417050" sldId="257"/>
            <ac:picMk id="6" creationId="{F7FC50B1-9FCD-642A-BD4C-928F12FA6FF2}"/>
          </ac:picMkLst>
        </pc:picChg>
        <pc:picChg chg="add mod">
          <ac:chgData name="KUSHAGRA BHATNAGAR (BTECH25097.20@bitmesra.ac.in)" userId="c7bd1fa4-217c-4e91-8c62-c3e5ddb9aca4" providerId="ADAL" clId="{04175AA3-2900-43BE-836D-69AA34B9FE8B}" dt="2023-12-01T05:08:19.069" v="85" actId="1076"/>
          <ac:picMkLst>
            <pc:docMk/>
            <pc:sldMk cId="984417050" sldId="257"/>
            <ac:picMk id="7" creationId="{D6402E49-83D9-CDFB-190A-046A7CFDC2E0}"/>
          </ac:picMkLst>
        </pc:picChg>
        <pc:picChg chg="add del mod">
          <ac:chgData name="KUSHAGRA BHATNAGAR (BTECH25097.20@bitmesra.ac.in)" userId="c7bd1fa4-217c-4e91-8c62-c3e5ddb9aca4" providerId="ADAL" clId="{04175AA3-2900-43BE-836D-69AA34B9FE8B}" dt="2023-12-01T05:04:36.063" v="47"/>
          <ac:picMkLst>
            <pc:docMk/>
            <pc:sldMk cId="984417050" sldId="257"/>
            <ac:picMk id="8" creationId="{1FFEC507-4365-4664-AC70-FF0424E947CC}"/>
          </ac:picMkLst>
        </pc:picChg>
        <pc:picChg chg="add mod">
          <ac:chgData name="KUSHAGRA BHATNAGAR (BTECH25097.20@bitmesra.ac.in)" userId="c7bd1fa4-217c-4e91-8c62-c3e5ddb9aca4" providerId="ADAL" clId="{04175AA3-2900-43BE-836D-69AA34B9FE8B}" dt="2023-12-01T05:04:52.902" v="50" actId="1076"/>
          <ac:picMkLst>
            <pc:docMk/>
            <pc:sldMk cId="984417050" sldId="257"/>
            <ac:picMk id="9" creationId="{CCE399DD-FBF9-3D67-0F2E-16CB4BC784EC}"/>
          </ac:picMkLst>
        </pc:picChg>
        <pc:picChg chg="add del mod">
          <ac:chgData name="KUSHAGRA BHATNAGAR (BTECH25097.20@bitmesra.ac.in)" userId="c7bd1fa4-217c-4e91-8c62-c3e5ddb9aca4" providerId="ADAL" clId="{04175AA3-2900-43BE-836D-69AA34B9FE8B}" dt="2023-12-01T05:09:15.330" v="97" actId="1076"/>
          <ac:picMkLst>
            <pc:docMk/>
            <pc:sldMk cId="984417050" sldId="257"/>
            <ac:picMk id="22" creationId="{F474BF69-03D1-D197-3938-89F170B51FCE}"/>
          </ac:picMkLst>
        </pc:picChg>
        <pc:cxnChg chg="add del">
          <ac:chgData name="KUSHAGRA BHATNAGAR (BTECH25097.20@bitmesra.ac.in)" userId="c7bd1fa4-217c-4e91-8c62-c3e5ddb9aca4" providerId="ADAL" clId="{04175AA3-2900-43BE-836D-69AA34B9FE8B}" dt="2023-12-01T05:05:15.235" v="53" actId="11529"/>
          <ac:cxnSpMkLst>
            <pc:docMk/>
            <pc:sldMk cId="984417050" sldId="257"/>
            <ac:cxnSpMk id="11" creationId="{85620B02-A5BF-1F73-9F20-D3CA7FD056BC}"/>
          </ac:cxnSpMkLst>
        </pc:cxnChg>
        <pc:cxnChg chg="add mod">
          <ac:chgData name="KUSHAGRA BHATNAGAR (BTECH25097.20@bitmesra.ac.in)" userId="c7bd1fa4-217c-4e91-8c62-c3e5ddb9aca4" providerId="ADAL" clId="{04175AA3-2900-43BE-836D-69AA34B9FE8B}" dt="2023-12-01T05:08:29.179" v="88" actId="14100"/>
          <ac:cxnSpMkLst>
            <pc:docMk/>
            <pc:sldMk cId="984417050" sldId="257"/>
            <ac:cxnSpMk id="13" creationId="{EA0DB94C-E51D-5997-017E-86B89D567008}"/>
          </ac:cxnSpMkLst>
        </pc:cxnChg>
        <pc:cxnChg chg="add mod">
          <ac:chgData name="KUSHAGRA BHATNAGAR (BTECH25097.20@bitmesra.ac.in)" userId="c7bd1fa4-217c-4e91-8c62-c3e5ddb9aca4" providerId="ADAL" clId="{04175AA3-2900-43BE-836D-69AA34B9FE8B}" dt="2023-12-01T05:06:32.730" v="61" actId="14100"/>
          <ac:cxnSpMkLst>
            <pc:docMk/>
            <pc:sldMk cId="984417050" sldId="257"/>
            <ac:cxnSpMk id="15" creationId="{9D0C390B-73C4-69BA-7108-795A319BC747}"/>
          </ac:cxnSpMkLst>
        </pc:cxnChg>
      </pc:sldChg>
      <pc:sldChg chg="modSp mod">
        <pc:chgData name="KUSHAGRA BHATNAGAR (BTECH25097.20@bitmesra.ac.in)" userId="c7bd1fa4-217c-4e91-8c62-c3e5ddb9aca4" providerId="ADAL" clId="{04175AA3-2900-43BE-836D-69AA34B9FE8B}" dt="2023-12-01T04:50:22.362" v="4" actId="123"/>
        <pc:sldMkLst>
          <pc:docMk/>
          <pc:sldMk cId="2761396568" sldId="261"/>
        </pc:sldMkLst>
        <pc:spChg chg="mod">
          <ac:chgData name="KUSHAGRA BHATNAGAR (BTECH25097.20@bitmesra.ac.in)" userId="c7bd1fa4-217c-4e91-8c62-c3e5ddb9aca4" providerId="ADAL" clId="{04175AA3-2900-43BE-836D-69AA34B9FE8B}" dt="2023-12-01T04:50:22.362" v="4" actId="123"/>
          <ac:spMkLst>
            <pc:docMk/>
            <pc:sldMk cId="2761396568" sldId="261"/>
            <ac:spMk id="4" creationId="{45316837-482E-EB0F-03AE-EF433DF66C80}"/>
          </ac:spMkLst>
        </pc:spChg>
      </pc:sldChg>
      <pc:sldChg chg="modSp mod">
        <pc:chgData name="KUSHAGRA BHATNAGAR (BTECH25097.20@bitmesra.ac.in)" userId="c7bd1fa4-217c-4e91-8c62-c3e5ddb9aca4" providerId="ADAL" clId="{04175AA3-2900-43BE-836D-69AA34B9FE8B}" dt="2023-12-01T04:50:12.363" v="2" actId="123"/>
        <pc:sldMkLst>
          <pc:docMk/>
          <pc:sldMk cId="919465947" sldId="262"/>
        </pc:sldMkLst>
        <pc:spChg chg="mod">
          <ac:chgData name="KUSHAGRA BHATNAGAR (BTECH25097.20@bitmesra.ac.in)" userId="c7bd1fa4-217c-4e91-8c62-c3e5ddb9aca4" providerId="ADAL" clId="{04175AA3-2900-43BE-836D-69AA34B9FE8B}" dt="2023-12-01T04:50:12.363" v="2" actId="123"/>
          <ac:spMkLst>
            <pc:docMk/>
            <pc:sldMk cId="919465947" sldId="262"/>
            <ac:spMk id="4" creationId="{45316837-482E-EB0F-03AE-EF433DF66C80}"/>
          </ac:spMkLst>
        </pc:spChg>
      </pc:sldChg>
      <pc:sldChg chg="modSp mod">
        <pc:chgData name="KUSHAGRA BHATNAGAR (BTECH25097.20@bitmesra.ac.in)" userId="c7bd1fa4-217c-4e91-8c62-c3e5ddb9aca4" providerId="ADAL" clId="{04175AA3-2900-43BE-836D-69AA34B9FE8B}" dt="2023-12-01T04:51:27.062" v="14" actId="123"/>
        <pc:sldMkLst>
          <pc:docMk/>
          <pc:sldMk cId="1013377283" sldId="269"/>
        </pc:sldMkLst>
        <pc:spChg chg="mod">
          <ac:chgData name="KUSHAGRA BHATNAGAR (BTECH25097.20@bitmesra.ac.in)" userId="c7bd1fa4-217c-4e91-8c62-c3e5ddb9aca4" providerId="ADAL" clId="{04175AA3-2900-43BE-836D-69AA34B9FE8B}" dt="2023-12-01T04:51:27.062" v="14" actId="123"/>
          <ac:spMkLst>
            <pc:docMk/>
            <pc:sldMk cId="1013377283" sldId="269"/>
            <ac:spMk id="4" creationId="{00000000-0000-0000-0000-000000000000}"/>
          </ac:spMkLst>
        </pc:spChg>
      </pc:sldChg>
      <pc:sldChg chg="modSp mod">
        <pc:chgData name="KUSHAGRA BHATNAGAR (BTECH25097.20@bitmesra.ac.in)" userId="c7bd1fa4-217c-4e91-8c62-c3e5ddb9aca4" providerId="ADAL" clId="{04175AA3-2900-43BE-836D-69AA34B9FE8B}" dt="2023-12-01T05:00:54.332" v="23" actId="948"/>
        <pc:sldMkLst>
          <pc:docMk/>
          <pc:sldMk cId="1041665166" sldId="273"/>
        </pc:sldMkLst>
        <pc:spChg chg="mod">
          <ac:chgData name="KUSHAGRA BHATNAGAR (BTECH25097.20@bitmesra.ac.in)" userId="c7bd1fa4-217c-4e91-8c62-c3e5ddb9aca4" providerId="ADAL" clId="{04175AA3-2900-43BE-836D-69AA34B9FE8B}" dt="2023-12-01T05:00:54.332" v="23" actId="948"/>
          <ac:spMkLst>
            <pc:docMk/>
            <pc:sldMk cId="1041665166" sldId="273"/>
            <ac:spMk id="3" creationId="{9D527EEC-2432-09D1-E229-420D3816E70D}"/>
          </ac:spMkLst>
        </pc:spChg>
      </pc:sldChg>
      <pc:sldChg chg="modSp mod">
        <pc:chgData name="KUSHAGRA BHATNAGAR (BTECH25097.20@bitmesra.ac.in)" userId="c7bd1fa4-217c-4e91-8c62-c3e5ddb9aca4" providerId="ADAL" clId="{04175AA3-2900-43BE-836D-69AA34B9FE8B}" dt="2023-12-01T05:01:39.818" v="31" actId="948"/>
        <pc:sldMkLst>
          <pc:docMk/>
          <pc:sldMk cId="3957471" sldId="274"/>
        </pc:sldMkLst>
        <pc:spChg chg="mod">
          <ac:chgData name="KUSHAGRA BHATNAGAR (BTECH25097.20@bitmesra.ac.in)" userId="c7bd1fa4-217c-4e91-8c62-c3e5ddb9aca4" providerId="ADAL" clId="{04175AA3-2900-43BE-836D-69AA34B9FE8B}" dt="2023-12-01T05:01:39.818" v="31" actId="948"/>
          <ac:spMkLst>
            <pc:docMk/>
            <pc:sldMk cId="3957471" sldId="274"/>
            <ac:spMk id="4" creationId="{FDD1081E-4147-362D-A6C0-B4883AEC5119}"/>
          </ac:spMkLst>
        </pc:spChg>
      </pc:sldChg>
      <pc:sldChg chg="modSp mod">
        <pc:chgData name="KUSHAGRA BHATNAGAR (BTECH25097.20@bitmesra.ac.in)" userId="c7bd1fa4-217c-4e91-8c62-c3e5ddb9aca4" providerId="ADAL" clId="{04175AA3-2900-43BE-836D-69AA34B9FE8B}" dt="2023-12-01T05:02:17.725" v="37"/>
        <pc:sldMkLst>
          <pc:docMk/>
          <pc:sldMk cId="325723166" sldId="275"/>
        </pc:sldMkLst>
        <pc:graphicFrameChg chg="mod modGraphic">
          <ac:chgData name="KUSHAGRA BHATNAGAR (BTECH25097.20@bitmesra.ac.in)" userId="c7bd1fa4-217c-4e91-8c62-c3e5ddb9aca4" providerId="ADAL" clId="{04175AA3-2900-43BE-836D-69AA34B9FE8B}" dt="2023-12-01T05:02:17.725" v="37"/>
          <ac:graphicFrameMkLst>
            <pc:docMk/>
            <pc:sldMk cId="325723166" sldId="275"/>
            <ac:graphicFrameMk id="5" creationId="{F428D6D9-010E-705E-7417-313400CAF2C0}"/>
          </ac:graphicFrameMkLst>
        </pc:graphicFrameChg>
      </pc:sldChg>
      <pc:sldChg chg="modSp mod">
        <pc:chgData name="KUSHAGRA BHATNAGAR (BTECH25097.20@bitmesra.ac.in)" userId="c7bd1fa4-217c-4e91-8c62-c3e5ddb9aca4" providerId="ADAL" clId="{04175AA3-2900-43BE-836D-69AA34B9FE8B}" dt="2023-12-01T04:52:13.961" v="20" actId="12"/>
        <pc:sldMkLst>
          <pc:docMk/>
          <pc:sldMk cId="2921448024" sldId="276"/>
        </pc:sldMkLst>
        <pc:spChg chg="mod">
          <ac:chgData name="KUSHAGRA BHATNAGAR (BTECH25097.20@bitmesra.ac.in)" userId="c7bd1fa4-217c-4e91-8c62-c3e5ddb9aca4" providerId="ADAL" clId="{04175AA3-2900-43BE-836D-69AA34B9FE8B}" dt="2023-12-01T04:52:13.961" v="20" actId="12"/>
          <ac:spMkLst>
            <pc:docMk/>
            <pc:sldMk cId="2921448024" sldId="276"/>
            <ac:spMk id="4" creationId="{C4E477B2-2538-7A5E-F9B6-EC1A4189F022}"/>
          </ac:spMkLst>
        </pc:spChg>
      </pc:sldChg>
      <pc:sldChg chg="modSp mod">
        <pc:chgData name="KUSHAGRA BHATNAGAR (BTECH25097.20@bitmesra.ac.in)" userId="c7bd1fa4-217c-4e91-8c62-c3e5ddb9aca4" providerId="ADAL" clId="{04175AA3-2900-43BE-836D-69AA34B9FE8B}" dt="2023-12-01T05:03:05.633" v="38" actId="1076"/>
        <pc:sldMkLst>
          <pc:docMk/>
          <pc:sldMk cId="3829443713" sldId="279"/>
        </pc:sldMkLst>
        <pc:spChg chg="mod">
          <ac:chgData name="KUSHAGRA BHATNAGAR (BTECH25097.20@bitmesra.ac.in)" userId="c7bd1fa4-217c-4e91-8c62-c3e5ddb9aca4" providerId="ADAL" clId="{04175AA3-2900-43BE-836D-69AA34B9FE8B}" dt="2023-12-01T05:03:05.633" v="38" actId="1076"/>
          <ac:spMkLst>
            <pc:docMk/>
            <pc:sldMk cId="3829443713" sldId="279"/>
            <ac:spMk id="46" creationId="{578DD32E-2CA8-C700-B04F-750CCF0C8A7D}"/>
          </ac:spMkLst>
        </pc:spChg>
      </pc:sldChg>
      <pc:sldChg chg="modSp mod">
        <pc:chgData name="KUSHAGRA BHATNAGAR (BTECH25097.20@bitmesra.ac.in)" userId="c7bd1fa4-217c-4e91-8c62-c3e5ddb9aca4" providerId="ADAL" clId="{04175AA3-2900-43BE-836D-69AA34B9FE8B}" dt="2023-12-01T04:50:42.947" v="6" actId="12"/>
        <pc:sldMkLst>
          <pc:docMk/>
          <pc:sldMk cId="1960319676" sldId="280"/>
        </pc:sldMkLst>
        <pc:spChg chg="mod">
          <ac:chgData name="KUSHAGRA BHATNAGAR (BTECH25097.20@bitmesra.ac.in)" userId="c7bd1fa4-217c-4e91-8c62-c3e5ddb9aca4" providerId="ADAL" clId="{04175AA3-2900-43BE-836D-69AA34B9FE8B}" dt="2023-12-01T04:50:42.947" v="6" actId="12"/>
          <ac:spMkLst>
            <pc:docMk/>
            <pc:sldMk cId="1960319676" sldId="280"/>
            <ac:spMk id="3" creationId="{00000000-0000-0000-0000-000000000000}"/>
          </ac:spMkLst>
        </pc:spChg>
      </pc:sldChg>
      <pc:sldChg chg="modSp mod">
        <pc:chgData name="KUSHAGRA BHATNAGAR (BTECH25097.20@bitmesra.ac.in)" userId="c7bd1fa4-217c-4e91-8c62-c3e5ddb9aca4" providerId="ADAL" clId="{04175AA3-2900-43BE-836D-69AA34B9FE8B}" dt="2023-12-01T04:50:51.833" v="8" actId="123"/>
        <pc:sldMkLst>
          <pc:docMk/>
          <pc:sldMk cId="241908944" sldId="281"/>
        </pc:sldMkLst>
        <pc:spChg chg="mod">
          <ac:chgData name="KUSHAGRA BHATNAGAR (BTECH25097.20@bitmesra.ac.in)" userId="c7bd1fa4-217c-4e91-8c62-c3e5ddb9aca4" providerId="ADAL" clId="{04175AA3-2900-43BE-836D-69AA34B9FE8B}" dt="2023-12-01T04:50:51.833" v="8" actId="123"/>
          <ac:spMkLst>
            <pc:docMk/>
            <pc:sldMk cId="241908944" sldId="281"/>
            <ac:spMk id="4" creationId="{00000000-0000-0000-0000-000000000000}"/>
          </ac:spMkLst>
        </pc:spChg>
      </pc:sldChg>
      <pc:sldChg chg="modSp mod">
        <pc:chgData name="KUSHAGRA BHATNAGAR (BTECH25097.20@bitmesra.ac.in)" userId="c7bd1fa4-217c-4e91-8c62-c3e5ddb9aca4" providerId="ADAL" clId="{04175AA3-2900-43BE-836D-69AA34B9FE8B}" dt="2023-12-01T04:51:01.651" v="10" actId="123"/>
        <pc:sldMkLst>
          <pc:docMk/>
          <pc:sldMk cId="1384156877" sldId="282"/>
        </pc:sldMkLst>
        <pc:spChg chg="mod">
          <ac:chgData name="KUSHAGRA BHATNAGAR (BTECH25097.20@bitmesra.ac.in)" userId="c7bd1fa4-217c-4e91-8c62-c3e5ddb9aca4" providerId="ADAL" clId="{04175AA3-2900-43BE-836D-69AA34B9FE8B}" dt="2023-12-01T04:51:01.651" v="10" actId="123"/>
          <ac:spMkLst>
            <pc:docMk/>
            <pc:sldMk cId="1384156877" sldId="282"/>
            <ac:spMk id="4" creationId="{00000000-0000-0000-0000-000000000000}"/>
          </ac:spMkLst>
        </pc:spChg>
      </pc:sldChg>
      <pc:sldChg chg="modSp mod">
        <pc:chgData name="KUSHAGRA BHATNAGAR (BTECH25097.20@bitmesra.ac.in)" userId="c7bd1fa4-217c-4e91-8c62-c3e5ddb9aca4" providerId="ADAL" clId="{04175AA3-2900-43BE-836D-69AA34B9FE8B}" dt="2023-12-01T04:51:12.225" v="12" actId="123"/>
        <pc:sldMkLst>
          <pc:docMk/>
          <pc:sldMk cId="2237295243" sldId="284"/>
        </pc:sldMkLst>
        <pc:spChg chg="mod">
          <ac:chgData name="KUSHAGRA BHATNAGAR (BTECH25097.20@bitmesra.ac.in)" userId="c7bd1fa4-217c-4e91-8c62-c3e5ddb9aca4" providerId="ADAL" clId="{04175AA3-2900-43BE-836D-69AA34B9FE8B}" dt="2023-12-01T04:51:12.225" v="12" actId="123"/>
          <ac:spMkLst>
            <pc:docMk/>
            <pc:sldMk cId="2237295243" sldId="284"/>
            <ac:spMk id="4" creationId="{00000000-0000-0000-0000-000000000000}"/>
          </ac:spMkLst>
        </pc:spChg>
      </pc:sldChg>
      <pc:sldChg chg="modSp mod">
        <pc:chgData name="KUSHAGRA BHATNAGAR (BTECH25097.20@bitmesra.ac.in)" userId="c7bd1fa4-217c-4e91-8c62-c3e5ddb9aca4" providerId="ADAL" clId="{04175AA3-2900-43BE-836D-69AA34B9FE8B}" dt="2023-12-01T04:51:41.232" v="15" actId="12"/>
        <pc:sldMkLst>
          <pc:docMk/>
          <pc:sldMk cId="441359240" sldId="285"/>
        </pc:sldMkLst>
        <pc:spChg chg="mod">
          <ac:chgData name="KUSHAGRA BHATNAGAR (BTECH25097.20@bitmesra.ac.in)" userId="c7bd1fa4-217c-4e91-8c62-c3e5ddb9aca4" providerId="ADAL" clId="{04175AA3-2900-43BE-836D-69AA34B9FE8B}" dt="2023-12-01T04:51:41.232" v="15" actId="12"/>
          <ac:spMkLst>
            <pc:docMk/>
            <pc:sldMk cId="441359240" sldId="285"/>
            <ac:spMk id="4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4313F2-5D5B-4902-9822-1E298196DDFC}" type="datetimeFigureOut">
              <a:rPr lang="en-US" smtClean="0"/>
              <a:t>12/1/2023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A83522-5B15-49B0-A647-C788FF8EAB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3747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Let's consider a real-world situation: a retail company with multiple stores.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Suppose the company wants to determine the optimal placement of new stores to serve customers efficiently while minimizing costs.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the real world, we </a:t>
            </a:r>
            <a:r>
              <a:rPr lang="en-US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can't have 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facilities with </a:t>
            </a:r>
            <a:r>
              <a:rPr lang="en-US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infinite capacities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there are practical limitations on the size of warehouses due to cost, and space availability.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By introducing capacity constraints, the company can ensure that each store operates optimally, within the given limitations while achieving a balance between cost-efficiency and customer satisfaction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A83522-5B15-49B0-A647-C788FF8EAB3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8279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83522-5B15-49B0-A647-C788FF8EAB3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576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I- no. of iterations</a:t>
            </a:r>
          </a:p>
          <a:p>
            <a:r>
              <a:rPr lang="en-US" dirty="0"/>
              <a:t>P- no. of data points/customers</a:t>
            </a:r>
          </a:p>
          <a:p>
            <a:r>
              <a:rPr lang="en-US" dirty="0"/>
              <a:t>K- no</a:t>
            </a:r>
            <a:r>
              <a:rPr lang="en-US" baseline="0" dirty="0"/>
              <a:t> of clusters/facilities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A83522-5B15-49B0-A647-C788FF8EAB3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54268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K = no.</a:t>
            </a:r>
            <a:r>
              <a:rPr lang="en-IN" baseline="0" dirty="0"/>
              <a:t> of facilities</a:t>
            </a:r>
          </a:p>
          <a:p>
            <a:r>
              <a:rPr lang="en-IN" baseline="0" dirty="0"/>
              <a:t>N= 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83522-5B15-49B0-A647-C788FF8EAB3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2625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83522-5B15-49B0-A647-C788FF8EAB3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6059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facility location optimization, the capacitated constraints problem refers to the inclusion of capacity limitations for the warehouses being considered. 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 means the facilities must not exceed their capacity when serving customers or fulfilling demand.</a:t>
            </a:r>
            <a:b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b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constraints: Time, Distance and Capacity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A83522-5B15-49B0-A647-C788FF8EAB3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8047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C2F6A-DAE0-4112-9B26-9148B9F8BA8F}" type="datetimeFigureOut">
              <a:rPr lang="en-IN" smtClean="0"/>
              <a:t>01-12-2023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4F3B9-F64A-463F-9F65-CD8A87B89E36}" type="slidenum">
              <a:rPr lang="en-IN" smtClean="0"/>
              <a:t>‹#›</a:t>
            </a:fld>
            <a:endParaRPr lang="en-IN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44281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C2F6A-DAE0-4112-9B26-9148B9F8BA8F}" type="datetimeFigureOut">
              <a:rPr lang="en-IN" smtClean="0"/>
              <a:t>01-12-2023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4F3B9-F64A-463F-9F65-CD8A87B89E36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313745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C2F6A-DAE0-4112-9B26-9148B9F8BA8F}" type="datetimeFigureOut">
              <a:rPr lang="en-IN" smtClean="0"/>
              <a:t>01-12-2023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4F3B9-F64A-463F-9F65-CD8A87B89E36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898002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C2F6A-DAE0-4112-9B26-9148B9F8BA8F}" type="datetimeFigureOut">
              <a:rPr lang="en-IN" smtClean="0"/>
              <a:t>01-12-2023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4F3B9-F64A-463F-9F65-CD8A87B89E36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658004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C2F6A-DAE0-4112-9B26-9148B9F8BA8F}" type="datetimeFigureOut">
              <a:rPr lang="en-IN" smtClean="0"/>
              <a:t>01-12-2023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4F3B9-F64A-463F-9F65-CD8A87B89E36}" type="slidenum">
              <a:rPr lang="en-IN" smtClean="0"/>
              <a:t>‹#›</a:t>
            </a:fld>
            <a:endParaRPr lang="en-IN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21385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C2F6A-DAE0-4112-9B26-9148B9F8BA8F}" type="datetimeFigureOut">
              <a:rPr lang="en-IN" smtClean="0"/>
              <a:t>01-12-2023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4F3B9-F64A-463F-9F65-CD8A87B89E36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205707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C2F6A-DAE0-4112-9B26-9148B9F8BA8F}" type="datetimeFigureOut">
              <a:rPr lang="en-IN" smtClean="0"/>
              <a:t>01-12-2023</a:t>
            </a:fld>
            <a:endParaRPr lang="en-IN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4F3B9-F64A-463F-9F65-CD8A87B89E36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574016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C2F6A-DAE0-4112-9B26-9148B9F8BA8F}" type="datetimeFigureOut">
              <a:rPr lang="en-IN" smtClean="0"/>
              <a:t>01-12-2023</a:t>
            </a:fld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4F3B9-F64A-463F-9F65-CD8A87B89E36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125905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C2F6A-DAE0-4112-9B26-9148B9F8BA8F}" type="datetimeFigureOut">
              <a:rPr lang="en-IN" smtClean="0"/>
              <a:t>01-12-2023</a:t>
            </a:fld>
            <a:endParaRPr lang="en-IN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4F3B9-F64A-463F-9F65-CD8A87B89E36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387737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8BC2F6A-DAE0-4112-9B26-9148B9F8BA8F}" type="datetimeFigureOut">
              <a:rPr lang="en-IN" smtClean="0"/>
              <a:t>01-12-2023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4D4F3B9-F64A-463F-9F65-CD8A87B89E36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385650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C2F6A-DAE0-4112-9B26-9148B9F8BA8F}" type="datetimeFigureOut">
              <a:rPr lang="en-IN" smtClean="0"/>
              <a:t>01-12-2023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4F3B9-F64A-463F-9F65-CD8A87B89E36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007675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38BC2F6A-DAE0-4112-9B26-9148B9F8BA8F}" type="datetimeFigureOut">
              <a:rPr lang="en-IN" smtClean="0"/>
              <a:t>01-12-2023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54D4F3B9-F64A-463F-9F65-CD8A87B89E36}" type="slidenum">
              <a:rPr lang="en-IN" smtClean="0"/>
              <a:t>‹#›</a:t>
            </a:fld>
            <a:endParaRPr lang="en-IN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6019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2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12" Type="http://schemas.openxmlformats.org/officeDocument/2006/relationships/image" Target="../media/image41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sv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0" Type="http://schemas.openxmlformats.org/officeDocument/2006/relationships/image" Target="../media/image39.svg"/><Relationship Id="rId4" Type="http://schemas.openxmlformats.org/officeDocument/2006/relationships/image" Target="../media/image33.svg"/><Relationship Id="rId9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3.svg"/><Relationship Id="rId18" Type="http://schemas.openxmlformats.org/officeDocument/2006/relationships/image" Target="../media/image58.pn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12" Type="http://schemas.openxmlformats.org/officeDocument/2006/relationships/image" Target="../media/image52.png"/><Relationship Id="rId17" Type="http://schemas.openxmlformats.org/officeDocument/2006/relationships/image" Target="../media/image57.svg"/><Relationship Id="rId2" Type="http://schemas.openxmlformats.org/officeDocument/2006/relationships/image" Target="../media/image42.png"/><Relationship Id="rId16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11" Type="http://schemas.openxmlformats.org/officeDocument/2006/relationships/image" Target="../media/image51.svg"/><Relationship Id="rId5" Type="http://schemas.openxmlformats.org/officeDocument/2006/relationships/image" Target="../media/image45.svg"/><Relationship Id="rId15" Type="http://schemas.openxmlformats.org/officeDocument/2006/relationships/image" Target="../media/image55.svg"/><Relationship Id="rId10" Type="http://schemas.openxmlformats.org/officeDocument/2006/relationships/image" Target="../media/image50.png"/><Relationship Id="rId19" Type="http://schemas.openxmlformats.org/officeDocument/2006/relationships/image" Target="../media/image59.svg"/><Relationship Id="rId4" Type="http://schemas.openxmlformats.org/officeDocument/2006/relationships/image" Target="../media/image44.png"/><Relationship Id="rId9" Type="http://schemas.openxmlformats.org/officeDocument/2006/relationships/image" Target="../media/image49.svg"/><Relationship Id="rId14" Type="http://schemas.openxmlformats.org/officeDocument/2006/relationships/image" Target="../media/image5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0" y="-9938"/>
            <a:ext cx="12192000" cy="6867938"/>
            <a:chOff x="0" y="-9938"/>
            <a:chExt cx="12192000" cy="6867938"/>
          </a:xfrm>
        </p:grpSpPr>
        <p:grpSp>
          <p:nvGrpSpPr>
            <p:cNvPr id="15" name="Group 14"/>
            <p:cNvGrpSpPr/>
            <p:nvPr/>
          </p:nvGrpSpPr>
          <p:grpSpPr>
            <a:xfrm>
              <a:off x="0" y="-9938"/>
              <a:ext cx="12192000" cy="6867938"/>
              <a:chOff x="0" y="-9938"/>
              <a:chExt cx="12192000" cy="6867938"/>
            </a:xfrm>
          </p:grpSpPr>
          <p:grpSp>
            <p:nvGrpSpPr>
              <p:cNvPr id="13" name="Group 12"/>
              <p:cNvGrpSpPr/>
              <p:nvPr/>
            </p:nvGrpSpPr>
            <p:grpSpPr>
              <a:xfrm>
                <a:off x="0" y="-9938"/>
                <a:ext cx="12192000" cy="6867938"/>
                <a:chOff x="0" y="-9938"/>
                <a:chExt cx="12192000" cy="6867938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0" y="-9938"/>
                  <a:ext cx="12192000" cy="6867938"/>
                </a:xfrm>
                <a:prstGeom prst="rect">
                  <a:avLst/>
                </a:prstGeom>
              </p:spPr>
            </p:pic>
            <p:sp>
              <p:nvSpPr>
                <p:cNvPr id="12" name="Rectangle 11"/>
                <p:cNvSpPr/>
                <p:nvPr/>
              </p:nvSpPr>
              <p:spPr>
                <a:xfrm>
                  <a:off x="10376452" y="6380922"/>
                  <a:ext cx="1639957" cy="337930"/>
                </a:xfrm>
                <a:prstGeom prst="rect">
                  <a:avLst/>
                </a:prstGeom>
                <a:solidFill>
                  <a:srgbClr val="555555"/>
                </a:solidFill>
                <a:ln>
                  <a:solidFill>
                    <a:srgbClr val="55555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4" name="Rectangle 13"/>
              <p:cNvSpPr/>
              <p:nvPr/>
            </p:nvSpPr>
            <p:spPr>
              <a:xfrm>
                <a:off x="11827566" y="109330"/>
                <a:ext cx="311426" cy="337931"/>
              </a:xfrm>
              <a:prstGeom prst="rect">
                <a:avLst/>
              </a:prstGeom>
              <a:solidFill>
                <a:srgbClr val="4C4C4C"/>
              </a:solidFill>
              <a:ln>
                <a:solidFill>
                  <a:srgbClr val="4C4C4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6" name="Rectangle 15"/>
            <p:cNvSpPr/>
            <p:nvPr/>
          </p:nvSpPr>
          <p:spPr>
            <a:xfrm>
              <a:off x="268358" y="1401417"/>
              <a:ext cx="7742582" cy="4045226"/>
            </a:xfrm>
            <a:prstGeom prst="rect">
              <a:avLst/>
            </a:prstGeom>
            <a:solidFill>
              <a:srgbClr val="4C4C4C"/>
            </a:solidFill>
            <a:ln>
              <a:solidFill>
                <a:srgbClr val="4C4C4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0" b="1" dirty="0">
                  <a:solidFill>
                    <a:srgbClr val="FFCC00"/>
                  </a:solidFill>
                </a:rPr>
                <a:t>Warehouse Location Optimization System (WLOS)</a:t>
              </a:r>
            </a:p>
            <a:p>
              <a:pPr algn="ctr"/>
              <a:r>
                <a:rPr lang="en-US" sz="2200" i="1" dirty="0">
                  <a:solidFill>
                    <a:srgbClr val="FFCC66"/>
                  </a:solidFill>
                </a:rPr>
                <a:t>A scalable, deployable and robust solution for optimization</a:t>
              </a:r>
            </a:p>
            <a:p>
              <a:endParaRPr lang="en-US" sz="5400" dirty="0">
                <a:solidFill>
                  <a:srgbClr val="FFCC66"/>
                </a:solidFill>
                <a:latin typeface="Segoe UI Variable Text" pitchFamily="2" charset="0"/>
              </a:endParaRPr>
            </a:p>
            <a:p>
              <a:pPr algn="ctr"/>
              <a:endParaRPr lang="en-US" sz="5000" dirty="0">
                <a:solidFill>
                  <a:srgbClr val="FFCC00"/>
                </a:solidFill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2E2F78AC-489C-E6BD-9F84-A8E56590B247}"/>
              </a:ext>
            </a:extLst>
          </p:cNvPr>
          <p:cNvSpPr txBox="1"/>
          <p:nvPr/>
        </p:nvSpPr>
        <p:spPr>
          <a:xfrm>
            <a:off x="268358" y="5578520"/>
            <a:ext cx="455874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cap="none" dirty="0">
                <a:solidFill>
                  <a:srgbClr val="FFCC00"/>
                </a:solidFill>
              </a:rPr>
              <a:t>Submitted by:</a:t>
            </a:r>
          </a:p>
          <a:p>
            <a:r>
              <a:rPr lang="en-IN" sz="2000" cap="none" dirty="0">
                <a:solidFill>
                  <a:srgbClr val="FFCC00"/>
                </a:solidFill>
              </a:rPr>
              <a:t>Kushagra Bhatnagar (BTECH/25097/20)</a:t>
            </a:r>
          </a:p>
          <a:p>
            <a:r>
              <a:rPr lang="en-IN" sz="2000" cap="none" dirty="0">
                <a:solidFill>
                  <a:srgbClr val="FFCC00"/>
                </a:solidFill>
              </a:rPr>
              <a:t>Vrindaa Malik (BTECH/25124/20)</a:t>
            </a:r>
          </a:p>
          <a:p>
            <a:endParaRPr lang="en-IN" sz="20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D9AB2ED-BE6B-1BAF-2B2D-CB6C167D8EC0}"/>
              </a:ext>
            </a:extLst>
          </p:cNvPr>
          <p:cNvSpPr txBox="1"/>
          <p:nvPr/>
        </p:nvSpPr>
        <p:spPr>
          <a:xfrm>
            <a:off x="7578586" y="5644490"/>
            <a:ext cx="42489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solidFill>
                  <a:srgbClr val="FFCC00"/>
                </a:solidFill>
              </a:rPr>
              <a:t>Project Guide:</a:t>
            </a:r>
            <a:br>
              <a:rPr lang="en-US" sz="2000" dirty="0">
                <a:solidFill>
                  <a:srgbClr val="FFCC00"/>
                </a:solidFill>
              </a:rPr>
            </a:br>
            <a:r>
              <a:rPr lang="en-US" sz="2000" dirty="0">
                <a:solidFill>
                  <a:srgbClr val="FFCC00"/>
                </a:solidFill>
              </a:rPr>
              <a:t>Dr. </a:t>
            </a:r>
            <a:r>
              <a:rPr lang="en-US" sz="2000" dirty="0" err="1">
                <a:solidFill>
                  <a:srgbClr val="FFCC00"/>
                </a:solidFill>
              </a:rPr>
              <a:t>Shripal</a:t>
            </a:r>
            <a:r>
              <a:rPr lang="en-US" sz="2000" dirty="0">
                <a:solidFill>
                  <a:srgbClr val="FFCC00"/>
                </a:solidFill>
              </a:rPr>
              <a:t> </a:t>
            </a:r>
            <a:r>
              <a:rPr lang="en-US" sz="2000" dirty="0" err="1">
                <a:solidFill>
                  <a:srgbClr val="FFCC00"/>
                </a:solidFill>
              </a:rPr>
              <a:t>Vijayvargiya</a:t>
            </a:r>
            <a:endParaRPr lang="en-US" sz="2000" dirty="0">
              <a:solidFill>
                <a:srgbClr val="FFCC00"/>
              </a:solidFill>
            </a:endParaRPr>
          </a:p>
          <a:p>
            <a:pPr algn="r"/>
            <a:r>
              <a:rPr lang="en-US" sz="2000" dirty="0">
                <a:solidFill>
                  <a:srgbClr val="FFCC00"/>
                </a:solidFill>
              </a:rPr>
              <a:t>Dept. of Computer Science, Jaipur</a:t>
            </a:r>
            <a:endParaRPr lang="en-IN" sz="2000" dirty="0">
              <a:solidFill>
                <a:srgbClr val="FFCC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86120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417" y="267740"/>
            <a:ext cx="3399183" cy="653237"/>
          </a:xfrm>
        </p:spPr>
        <p:txBody>
          <a:bodyPr>
            <a:normAutofit/>
          </a:bodyPr>
          <a:lstStyle/>
          <a:p>
            <a:r>
              <a:rPr lang="en-US" dirty="0">
                <a:latin typeface="+mn-lt"/>
              </a:rPr>
              <a:t>Dataset Explored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8977" y="594359"/>
            <a:ext cx="6644640" cy="1318011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7869" y="1054990"/>
            <a:ext cx="3544957" cy="5521992"/>
          </a:xfrm>
        </p:spPr>
        <p:txBody>
          <a:bodyPr>
            <a:noAutofit/>
          </a:bodyPr>
          <a:lstStyle/>
          <a:p>
            <a:pPr marL="285750" indent="-285750" algn="just">
              <a:buClr>
                <a:schemeClr val="bg1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cs typeface="Segoe UI" panose="020B0502040204020203" pitchFamily="34" charset="0"/>
              </a:rPr>
              <a:t>We have used the dataset from simplemaps.com. </a:t>
            </a:r>
          </a:p>
          <a:p>
            <a:pPr marL="285750" indent="-285750" algn="just">
              <a:buClr>
                <a:schemeClr val="bg1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cs typeface="Segoe UI" panose="020B0502040204020203" pitchFamily="34" charset="0"/>
              </a:rPr>
              <a:t>The dataset consists of 44, 691 cities around the world. </a:t>
            </a:r>
          </a:p>
          <a:p>
            <a:pPr marL="285750" indent="-285750" algn="just">
              <a:buClr>
                <a:schemeClr val="bg1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cs typeface="Segoe UI" panose="020B0502040204020203" pitchFamily="34" charset="0"/>
              </a:rPr>
              <a:t>From these cities we can filter out cities from a particular country using the </a:t>
            </a:r>
            <a:r>
              <a:rPr lang="en-US" sz="1800" b="1" dirty="0">
                <a:cs typeface="Segoe UI" panose="020B0502040204020203" pitchFamily="34" charset="0"/>
              </a:rPr>
              <a:t>iso3</a:t>
            </a:r>
            <a:r>
              <a:rPr lang="en-US" sz="1800" dirty="0">
                <a:cs typeface="Segoe UI" panose="020B0502040204020203" pitchFamily="34" charset="0"/>
              </a:rPr>
              <a:t> code.</a:t>
            </a:r>
          </a:p>
          <a:p>
            <a:pPr marL="285750" indent="-285750" algn="just">
              <a:buClr>
                <a:schemeClr val="bg1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cs typeface="Segoe UI" panose="020B0502040204020203" pitchFamily="34" charset="0"/>
              </a:rPr>
              <a:t>For the purpose of our model building, we have used the cities of </a:t>
            </a:r>
            <a:r>
              <a:rPr lang="en-US" sz="1800" b="1" dirty="0">
                <a:cs typeface="Segoe UI" panose="020B0502040204020203" pitchFamily="34" charset="0"/>
              </a:rPr>
              <a:t>Italy</a:t>
            </a:r>
            <a:r>
              <a:rPr lang="en-US" sz="1800" dirty="0">
                <a:cs typeface="Segoe UI" panose="020B0502040204020203" pitchFamily="34" charset="0"/>
              </a:rPr>
              <a:t>.  </a:t>
            </a:r>
          </a:p>
          <a:p>
            <a:pPr marL="285750" indent="-285750" algn="just">
              <a:buClr>
                <a:schemeClr val="bg1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cs typeface="Segoe UI" panose="020B0502040204020203" pitchFamily="34" charset="0"/>
              </a:rPr>
              <a:t>For simplicity and consistency we have eliminated the cities with population less than 10,000. </a:t>
            </a:r>
          </a:p>
          <a:p>
            <a:pPr marL="285750" indent="-285750" algn="just">
              <a:buClr>
                <a:schemeClr val="bg1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cs typeface="Segoe UI" panose="020B0502040204020203" pitchFamily="34" charset="0"/>
              </a:rPr>
              <a:t>Based on the population of the cities, we have created  a demand attribute.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8977" y="4103371"/>
            <a:ext cx="6644640" cy="19431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8977" y="2126886"/>
            <a:ext cx="6644640" cy="168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3772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 Algorithms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9785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 Means Algorithm 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190086" y="1947335"/>
            <a:ext cx="4024053" cy="3530589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31180" y="1845735"/>
            <a:ext cx="5770880" cy="4023360"/>
          </a:xfrm>
        </p:spPr>
        <p:txBody>
          <a:bodyPr>
            <a:normAutofit/>
          </a:bodyPr>
          <a:lstStyle/>
          <a:p>
            <a:pPr algn="just">
              <a:buFont typeface="Wingdings" panose="05000000000000000000" pitchFamily="2" charset="2"/>
              <a:buChar char="q"/>
            </a:pPr>
            <a:r>
              <a:rPr lang="en-US" dirty="0"/>
              <a:t>K-means is a popular unsupervised machine learning algorithm used for clustering data into groups. </a:t>
            </a:r>
          </a:p>
          <a:p>
            <a:pPr algn="just">
              <a:buFont typeface="Wingdings" panose="05000000000000000000" pitchFamily="2" charset="2"/>
              <a:buChar char="q"/>
            </a:pPr>
            <a:r>
              <a:rPr lang="en-US" dirty="0"/>
              <a:t>It aims to partition a dataset into k clusters, where each data point belongs to the cluster with the nearest mean. </a:t>
            </a:r>
          </a:p>
          <a:p>
            <a:pPr algn="just">
              <a:buFont typeface="Wingdings" panose="05000000000000000000" pitchFamily="2" charset="2"/>
              <a:buChar char="q"/>
            </a:pPr>
            <a:r>
              <a:rPr lang="en-US" dirty="0"/>
              <a:t>The algorithm minimizes the within-cluster variance by iteratively assigning data points to the nearest cluster centroid and updating the centroids based on the mean of the assigned points. </a:t>
            </a:r>
          </a:p>
          <a:p>
            <a:pPr algn="just">
              <a:buFont typeface="Wingdings" panose="05000000000000000000" pitchFamily="2" charset="2"/>
              <a:buChar char="q"/>
            </a:pPr>
            <a:r>
              <a:rPr lang="en-US" dirty="0"/>
              <a:t>This process continues until convergence, resulting in distinct clusters with minimized intra-cluster differences.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5980" y="5530419"/>
            <a:ext cx="1993707" cy="782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3592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CE0171-CD09-7480-89B4-3499342DE9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cs typeface="Segoe UI" panose="020B0502040204020203" pitchFamily="34" charset="0"/>
              </a:rPr>
              <a:t>Mathematical</a:t>
            </a:r>
            <a:r>
              <a:rPr lang="en-IN" dirty="0"/>
              <a:t> </a:t>
            </a:r>
            <a:r>
              <a:rPr lang="en-IN" dirty="0">
                <a:cs typeface="Segoe UI" panose="020B0502040204020203" pitchFamily="34" charset="0"/>
              </a:rPr>
              <a:t>Model using PuLP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527EEC-2432-09D1-E229-420D3816E70D}"/>
              </a:ext>
            </a:extLst>
          </p:cNvPr>
          <p:cNvSpPr txBox="1"/>
          <p:nvPr/>
        </p:nvSpPr>
        <p:spPr>
          <a:xfrm>
            <a:off x="5813821" y="1788352"/>
            <a:ext cx="5406888" cy="41447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Font typeface="Wingdings" panose="05000000000000000000" pitchFamily="2" charset="2"/>
              <a:buChar char="q"/>
            </a:pPr>
            <a:r>
              <a:rPr lang="en-US" sz="2000" dirty="0">
                <a:cs typeface="Segoe UI" panose="020B0502040204020203" pitchFamily="34" charset="0"/>
              </a:rPr>
              <a:t>The Objective Function along with the constraints of capacity , demand and one-user one-inventory make it an ideal Linear Programming(LP) Optimization Problem and thus Pulp can be used to solve it.</a:t>
            </a:r>
          </a:p>
          <a:p>
            <a:pPr marL="342900" indent="-342900" algn="just"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Font typeface="Wingdings" panose="05000000000000000000" pitchFamily="2" charset="2"/>
              <a:buChar char="q"/>
            </a:pPr>
            <a:r>
              <a:rPr lang="en-US" sz="2000" dirty="0">
                <a:cs typeface="Segoe UI" panose="020B0502040204020203" pitchFamily="34" charset="0"/>
              </a:rPr>
              <a:t>We add the objective function , the constraints required for the problem and solve this using Pulp. If the solution is feasible Pulp would return 1 otherwise -1 will be returned.</a:t>
            </a:r>
          </a:p>
          <a:p>
            <a:pPr marL="342900" indent="-342900" algn="just"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Font typeface="Wingdings" panose="05000000000000000000" pitchFamily="2" charset="2"/>
              <a:buChar char="q"/>
            </a:pPr>
            <a:r>
              <a:rPr lang="en-US" sz="2000" dirty="0">
                <a:cs typeface="Segoe UI" panose="020B0502040204020203" pitchFamily="34" charset="0"/>
              </a:rPr>
              <a:t>Using the Pulp method the time varies from 15 seconds to 2 minutes depending on the no. of clusters.</a:t>
            </a:r>
            <a:endParaRPr lang="en-IN" sz="2000" dirty="0">
              <a:cs typeface="Segoe UI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BC2BFE-9598-7DAB-D04D-7E2F623DDA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971" y="1965375"/>
            <a:ext cx="4698865" cy="373173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B0E591D-A5DF-558B-C57D-569BA5B04F73}"/>
              </a:ext>
            </a:extLst>
          </p:cNvPr>
          <p:cNvSpPr txBox="1"/>
          <p:nvPr/>
        </p:nvSpPr>
        <p:spPr>
          <a:xfrm>
            <a:off x="2332793" y="5697114"/>
            <a:ext cx="18838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dirty="0">
                <a:latin typeface="Segoe UI" panose="020B0502040204020203" pitchFamily="34" charset="0"/>
                <a:cs typeface="Segoe UI" panose="020B0502040204020203" pitchFamily="34" charset="0"/>
              </a:rPr>
              <a:t>Time Complexity</a:t>
            </a:r>
            <a:br>
              <a:rPr lang="en-IN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IN" dirty="0">
                <a:latin typeface="Segoe UI" panose="020B0502040204020203" pitchFamily="34" charset="0"/>
                <a:cs typeface="Segoe UI" panose="020B0502040204020203" pitchFamily="34" charset="0"/>
              </a:rPr>
              <a:t>O(N*K)**2</a:t>
            </a:r>
          </a:p>
        </p:txBody>
      </p:sp>
    </p:spTree>
    <p:extLst>
      <p:ext uri="{BB962C8B-B14F-4D97-AF65-F5344CB8AC3E}">
        <p14:creationId xmlns:p14="http://schemas.microsoft.com/office/powerpoint/2010/main" val="10416651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58AE9-7556-C304-DB8D-AE00E8A6A0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cs typeface="Segoe UI" panose="020B0502040204020203" pitchFamily="34" charset="0"/>
              </a:rPr>
              <a:t>Limitations of PuLP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D1081E-4147-362D-A6C0-B4883AEC5119}"/>
              </a:ext>
            </a:extLst>
          </p:cNvPr>
          <p:cNvSpPr txBox="1"/>
          <p:nvPr/>
        </p:nvSpPr>
        <p:spPr>
          <a:xfrm>
            <a:off x="5718976" y="2069477"/>
            <a:ext cx="5436704" cy="4093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spcBef>
                <a:spcPts val="400"/>
              </a:spcBef>
              <a:buClr>
                <a:schemeClr val="accent1"/>
              </a:buClr>
              <a:buFont typeface="Wingdings" panose="05000000000000000000" pitchFamily="2" charset="2"/>
              <a:buChar char="q"/>
            </a:pPr>
            <a:r>
              <a:rPr lang="en-US" sz="2000" dirty="0">
                <a:cs typeface="Segoe UI" panose="020B0502040204020203" pitchFamily="34" charset="0"/>
              </a:rPr>
              <a:t>Speed Matters . Pulp is slow as compared to other optimization algorithms. </a:t>
            </a:r>
          </a:p>
          <a:p>
            <a:pPr marL="342900" indent="-342900" algn="just">
              <a:spcBef>
                <a:spcPts val="400"/>
              </a:spcBef>
              <a:buClr>
                <a:schemeClr val="accent1"/>
              </a:buClr>
              <a:buFont typeface="Wingdings" panose="05000000000000000000" pitchFamily="2" charset="2"/>
              <a:buChar char="q"/>
            </a:pPr>
            <a:endParaRPr lang="en-US" sz="2000" dirty="0">
              <a:cs typeface="Segoe UI" panose="020B0502040204020203" pitchFamily="34" charset="0"/>
            </a:endParaRPr>
          </a:p>
          <a:p>
            <a:pPr marL="342900" indent="-342900" algn="just">
              <a:spcBef>
                <a:spcPts val="400"/>
              </a:spcBef>
              <a:buClr>
                <a:schemeClr val="accent1"/>
              </a:buClr>
              <a:buFont typeface="Wingdings" panose="05000000000000000000" pitchFamily="2" charset="2"/>
              <a:buChar char="q"/>
            </a:pPr>
            <a:r>
              <a:rPr lang="en-US" sz="2000" dirty="0">
                <a:cs typeface="Segoe UI" panose="020B0502040204020203" pitchFamily="34" charset="0"/>
              </a:rPr>
              <a:t>While Pulp can handle moderate-sized optimization problems , it may encounter difficulties when dealing with large-scale or high-dimensional problems. </a:t>
            </a:r>
          </a:p>
          <a:p>
            <a:pPr marL="342900" indent="-342900" algn="just">
              <a:spcBef>
                <a:spcPts val="400"/>
              </a:spcBef>
              <a:buClr>
                <a:schemeClr val="accent1"/>
              </a:buClr>
              <a:buFont typeface="Wingdings" panose="05000000000000000000" pitchFamily="2" charset="2"/>
              <a:buChar char="q"/>
            </a:pPr>
            <a:endParaRPr lang="en-US" sz="2000" dirty="0">
              <a:cs typeface="Segoe UI" panose="020B0502040204020203" pitchFamily="34" charset="0"/>
            </a:endParaRPr>
          </a:p>
          <a:p>
            <a:pPr marL="342900" indent="-342900" algn="just">
              <a:spcBef>
                <a:spcPts val="400"/>
              </a:spcBef>
              <a:buClr>
                <a:schemeClr val="accent1"/>
              </a:buClr>
              <a:buFont typeface="Wingdings" panose="05000000000000000000" pitchFamily="2" charset="2"/>
              <a:buChar char="q"/>
            </a:pPr>
            <a:r>
              <a:rPr lang="en-US" sz="2000" dirty="0">
                <a:cs typeface="Segoe UI" panose="020B0502040204020203" pitchFamily="34" charset="0"/>
              </a:rPr>
              <a:t>It may lead to impractical computation times. Pulp cannot be given a time limit to solve a problem . It is necessary for the user to wait until the algorithm gives the solution.</a:t>
            </a:r>
            <a:endParaRPr lang="en-IN" sz="2000" dirty="0">
              <a:cs typeface="Segoe UI" panose="020B0502040204020203" pitchFamily="34" charset="0"/>
            </a:endParaRPr>
          </a:p>
        </p:txBody>
      </p:sp>
      <p:pic>
        <p:nvPicPr>
          <p:cNvPr id="1030" name="Picture 6" descr="Limitation Images – Browse 250,290 Stock Photos, Vectors, and Video | Adobe  Stoc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2817" y="2077277"/>
            <a:ext cx="4421951" cy="3747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74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4E784-FEEC-5A42-BCA1-D51FB9F3F0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6570" y="286603"/>
            <a:ext cx="10418859" cy="1450757"/>
          </a:xfrm>
        </p:spPr>
        <p:txBody>
          <a:bodyPr/>
          <a:lstStyle/>
          <a:p>
            <a:r>
              <a:rPr lang="en-IN" dirty="0">
                <a:cs typeface="Segoe UI" panose="020B0502040204020203" pitchFamily="34" charset="0"/>
              </a:rPr>
              <a:t>Comparison between K-Means &amp; PuLP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428D6D9-010E-705E-7417-313400CAF2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8065225"/>
              </p:ext>
            </p:extLst>
          </p:nvPr>
        </p:nvGraphicFramePr>
        <p:xfrm>
          <a:off x="1890643" y="1932883"/>
          <a:ext cx="8410714" cy="360459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4205357">
                  <a:extLst>
                    <a:ext uri="{9D8B030D-6E8A-4147-A177-3AD203B41FA5}">
                      <a16:colId xmlns:a16="http://schemas.microsoft.com/office/drawing/2014/main" val="2892412268"/>
                    </a:ext>
                  </a:extLst>
                </a:gridCol>
                <a:gridCol w="4205357">
                  <a:extLst>
                    <a:ext uri="{9D8B030D-6E8A-4147-A177-3AD203B41FA5}">
                      <a16:colId xmlns:a16="http://schemas.microsoft.com/office/drawing/2014/main" val="2602950767"/>
                    </a:ext>
                  </a:extLst>
                </a:gridCol>
              </a:tblGrid>
              <a:tr h="612504"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latin typeface="+mn-lt"/>
                        </a:rPr>
                        <a:t>K-Means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latin typeface="+mn-lt"/>
                        </a:rPr>
                        <a:t>PuLP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0352648"/>
                  </a:ext>
                </a:extLst>
              </a:tr>
              <a:tr h="1108180">
                <a:tc>
                  <a:txBody>
                    <a:bodyPr/>
                    <a:lstStyle/>
                    <a:p>
                      <a:pPr algn="just"/>
                      <a:r>
                        <a:rPr lang="en-US" sz="2000" dirty="0">
                          <a:latin typeface="+mn-lt"/>
                          <a:cs typeface="Segoe UI" panose="020B0502040204020203" pitchFamily="34" charset="0"/>
                        </a:rPr>
                        <a:t>K-Means minimizes the distance between data points and their respective cluster centres.</a:t>
                      </a:r>
                      <a:endParaRPr lang="en-IN" sz="2000" dirty="0">
                        <a:latin typeface="+mn-lt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000" dirty="0">
                          <a:latin typeface="+mn-lt"/>
                          <a:cs typeface="Segoe UI" panose="020B0502040204020203" pitchFamily="34" charset="0"/>
                        </a:rPr>
                        <a:t>Pulp aims to optimize a given objective function based on linear constraints. </a:t>
                      </a:r>
                      <a:endParaRPr lang="en-IN" sz="2000" dirty="0">
                        <a:latin typeface="+mn-lt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1008683"/>
                  </a:ext>
                </a:extLst>
              </a:tr>
              <a:tr h="1108180">
                <a:tc>
                  <a:txBody>
                    <a:bodyPr/>
                    <a:lstStyle/>
                    <a:p>
                      <a:pPr algn="just"/>
                      <a:r>
                        <a:rPr lang="en-US" sz="2000" dirty="0">
                          <a:latin typeface="+mn-lt"/>
                          <a:cs typeface="Segoe UI" panose="020B0502040204020203" pitchFamily="34" charset="0"/>
                        </a:rPr>
                        <a:t>K-Means by itself cannot solve the capacity constraint applied to the warehouse. </a:t>
                      </a:r>
                      <a:endParaRPr lang="en-IN" sz="2000" dirty="0">
                        <a:latin typeface="+mn-lt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000" dirty="0">
                          <a:latin typeface="+mn-lt"/>
                          <a:cs typeface="Segoe UI" panose="020B0502040204020203" pitchFamily="34" charset="0"/>
                        </a:rPr>
                        <a:t>Pulp can solve the capacity constraint applied to the warehouse by using constraint equations.</a:t>
                      </a:r>
                      <a:endParaRPr lang="en-IN" sz="2000" dirty="0">
                        <a:latin typeface="+mn-lt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66920999"/>
                  </a:ext>
                </a:extLst>
              </a:tr>
              <a:tr h="775726">
                <a:tc>
                  <a:txBody>
                    <a:bodyPr/>
                    <a:lstStyle/>
                    <a:p>
                      <a:pPr algn="just"/>
                      <a:r>
                        <a:rPr lang="en-US" sz="2000" dirty="0">
                          <a:latin typeface="+mn-lt"/>
                          <a:cs typeface="Segoe UI" panose="020B0502040204020203" pitchFamily="34" charset="0"/>
                        </a:rPr>
                        <a:t>K-Means can solve the problem in linear time complexity.</a:t>
                      </a:r>
                      <a:endParaRPr lang="en-IN" sz="2000" dirty="0">
                        <a:latin typeface="+mn-lt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000" dirty="0">
                          <a:latin typeface="+mn-lt"/>
                          <a:cs typeface="Segoe UI" panose="020B0502040204020203" pitchFamily="34" charset="0"/>
                        </a:rPr>
                        <a:t>Pulp cannot solve the problem in linear time complexity.</a:t>
                      </a:r>
                      <a:endParaRPr lang="en-IN" sz="2000" dirty="0">
                        <a:latin typeface="+mn-lt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516430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57231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3C99DA-BC2E-0325-9FA5-ACEED4AD95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cs typeface="Segoe UI" panose="020B0502040204020203" pitchFamily="34" charset="0"/>
              </a:rPr>
              <a:t>Proximity Based Local Optimisation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E477B2-2538-7A5E-F9B6-EC1A4189F022}"/>
              </a:ext>
            </a:extLst>
          </p:cNvPr>
          <p:cNvSpPr txBox="1"/>
          <p:nvPr/>
        </p:nvSpPr>
        <p:spPr>
          <a:xfrm>
            <a:off x="4753435" y="1955418"/>
            <a:ext cx="6867941" cy="4093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spcAft>
                <a:spcPts val="1200"/>
              </a:spcAft>
              <a:buClr>
                <a:schemeClr val="accent1"/>
              </a:buClr>
              <a:buFont typeface="Wingdings" panose="05000000000000000000" pitchFamily="2" charset="2"/>
              <a:buChar char="q"/>
            </a:pPr>
            <a:r>
              <a:rPr lang="en-US" sz="2000" dirty="0">
                <a:cs typeface="Segoe UI" panose="020B0502040204020203" pitchFamily="34" charset="0"/>
              </a:rPr>
              <a:t>The Proximity-Based Local Optimization Approach entails making choices that are locally optimal at each step, emphasizing the immediate surroundings and optimizing the solution on a smaller scale, without taking into account the global implications </a:t>
            </a:r>
          </a:p>
          <a:p>
            <a:pPr marL="342900" indent="-342900" algn="just">
              <a:spcAft>
                <a:spcPts val="1200"/>
              </a:spcAft>
              <a:buClr>
                <a:schemeClr val="accent1"/>
              </a:buClr>
              <a:buFont typeface="Wingdings" panose="05000000000000000000" pitchFamily="2" charset="2"/>
              <a:buChar char="q"/>
            </a:pPr>
            <a:r>
              <a:rPr lang="en-US" sz="2000" dirty="0">
                <a:cs typeface="Segoe UI" panose="020B0502040204020203" pitchFamily="34" charset="0"/>
              </a:rPr>
              <a:t>At every stage, the algorithm carefully chooses the facility that minimizes costs or distances in order to serve the remaining customers, taking into account capacity limitations and other pertinent factors. </a:t>
            </a:r>
          </a:p>
          <a:p>
            <a:pPr marL="342900" indent="-342900" algn="just">
              <a:spcAft>
                <a:spcPts val="1200"/>
              </a:spcAft>
              <a:buClr>
                <a:schemeClr val="accent1"/>
              </a:buClr>
              <a:buFont typeface="Wingdings" panose="05000000000000000000" pitchFamily="2" charset="2"/>
              <a:buChar char="q"/>
            </a:pPr>
            <a:r>
              <a:rPr lang="en-US" sz="2000" dirty="0">
                <a:cs typeface="Segoe UI" panose="020B0502040204020203" pitchFamily="34" charset="0"/>
              </a:rPr>
              <a:t>By prioritizing local enhancements instead of exhaustively exploring the entire solution space, it achieves efficient outcomes within a shorter timeframe.</a:t>
            </a:r>
            <a:endParaRPr lang="en-IN" sz="2000" dirty="0">
              <a:cs typeface="Segoe UI" panose="020B0502040204020203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9A590D8-BDCD-09DC-91DC-5C381B8A83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173" r="6381"/>
          <a:stretch/>
        </p:blipFill>
        <p:spPr>
          <a:xfrm>
            <a:off x="1097280" y="2062455"/>
            <a:ext cx="3656155" cy="337562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597FBAC-FFAB-79DD-4C95-3F01907617FF}"/>
              </a:ext>
            </a:extLst>
          </p:cNvPr>
          <p:cNvSpPr txBox="1"/>
          <p:nvPr/>
        </p:nvSpPr>
        <p:spPr>
          <a:xfrm>
            <a:off x="1744685" y="5537174"/>
            <a:ext cx="18838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dirty="0">
                <a:latin typeface="Segoe UI" panose="020B0502040204020203" pitchFamily="34" charset="0"/>
                <a:cs typeface="Segoe UI" panose="020B0502040204020203" pitchFamily="34" charset="0"/>
              </a:rPr>
              <a:t>Time Complexity</a:t>
            </a:r>
          </a:p>
          <a:p>
            <a:pPr algn="ctr"/>
            <a:r>
              <a:rPr lang="en-IN" dirty="0">
                <a:latin typeface="Segoe UI" panose="020B0502040204020203" pitchFamily="34" charset="0"/>
                <a:cs typeface="Segoe UI" panose="020B0502040204020203" pitchFamily="34" charset="0"/>
              </a:rPr>
              <a:t>O(N*K*I)</a:t>
            </a:r>
          </a:p>
        </p:txBody>
      </p:sp>
    </p:spTree>
    <p:extLst>
      <p:ext uri="{BB962C8B-B14F-4D97-AF65-F5344CB8AC3E}">
        <p14:creationId xmlns:p14="http://schemas.microsoft.com/office/powerpoint/2010/main" val="29214480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5D9E59-8892-1E03-7241-776B486C6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153816" cy="1450757"/>
          </a:xfrm>
        </p:spPr>
        <p:txBody>
          <a:bodyPr>
            <a:noAutofit/>
          </a:bodyPr>
          <a:lstStyle/>
          <a:p>
            <a:r>
              <a:rPr lang="en-IN" sz="3600" dirty="0">
                <a:cs typeface="Segoe UI" panose="020B0502040204020203" pitchFamily="34" charset="0"/>
              </a:rPr>
              <a:t>Pie Charts (To Understand </a:t>
            </a:r>
            <a:r>
              <a:rPr lang="en-US" sz="3600" dirty="0">
                <a:cs typeface="Segoe UI" panose="020B0502040204020203" pitchFamily="34" charset="0"/>
              </a:rPr>
              <a:t>To Understand The Distribution Of The Customer Along Demands) </a:t>
            </a:r>
            <a:endParaRPr lang="en-IN" sz="3600" dirty="0">
              <a:cs typeface="Segoe UI" panose="020B05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1A2924-7990-B34A-5939-D1CE9B5ABF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79" y="2599416"/>
            <a:ext cx="3789818" cy="324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C1B8626-EA66-8E8D-EA66-164ECCAED1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59"/>
          <a:stretch/>
        </p:blipFill>
        <p:spPr>
          <a:xfrm>
            <a:off x="7365862" y="2599416"/>
            <a:ext cx="3789818" cy="3240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FBD7701-37C0-A07B-B342-9883CF0FB3CB}"/>
              </a:ext>
            </a:extLst>
          </p:cNvPr>
          <p:cNvSpPr txBox="1"/>
          <p:nvPr/>
        </p:nvSpPr>
        <p:spPr>
          <a:xfrm>
            <a:off x="995711" y="2166581"/>
            <a:ext cx="36766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dirty="0">
                <a:cs typeface="Segoe UI" panose="020B0502040204020203" pitchFamily="34" charset="0"/>
              </a:rPr>
              <a:t>Number of Customers per Cluster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2555582-C53A-A796-A9BA-FD612AB05620}"/>
              </a:ext>
            </a:extLst>
          </p:cNvPr>
          <p:cNvSpPr txBox="1"/>
          <p:nvPr/>
        </p:nvSpPr>
        <p:spPr>
          <a:xfrm>
            <a:off x="7365862" y="2166581"/>
            <a:ext cx="41069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dirty="0">
                <a:cs typeface="Segoe UI" panose="020B0502040204020203" pitchFamily="34" charset="0"/>
              </a:rPr>
              <a:t>Demand Distribution per Cluster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5005FA9-443E-A6D2-3E2B-CE0918218206}"/>
              </a:ext>
            </a:extLst>
          </p:cNvPr>
          <p:cNvCxnSpPr/>
          <p:nvPr/>
        </p:nvCxnSpPr>
        <p:spPr>
          <a:xfrm>
            <a:off x="6126480" y="2166581"/>
            <a:ext cx="0" cy="385200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0036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13EC95F-0296-98DE-1B80-4559857879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041" y="784501"/>
            <a:ext cx="11565918" cy="52889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7D6BE04-4044-C02D-E989-5E297EF9AD78}"/>
              </a:ext>
            </a:extLst>
          </p:cNvPr>
          <p:cNvSpPr txBox="1"/>
          <p:nvPr/>
        </p:nvSpPr>
        <p:spPr>
          <a:xfrm>
            <a:off x="313041" y="261281"/>
            <a:ext cx="17071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>
                <a:latin typeface="Segoe UI" panose="020B0502040204020203" pitchFamily="34" charset="0"/>
                <a:cs typeface="Segoe UI" panose="020B0502040204020203" pitchFamily="34" charset="0"/>
              </a:rPr>
              <a:t>App Page</a:t>
            </a:r>
          </a:p>
        </p:txBody>
      </p:sp>
    </p:spTree>
    <p:extLst>
      <p:ext uri="{BB962C8B-B14F-4D97-AF65-F5344CB8AC3E}">
        <p14:creationId xmlns:p14="http://schemas.microsoft.com/office/powerpoint/2010/main" val="32695148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F480364-02CC-A478-419F-8FA1FA1A37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604" y="0"/>
            <a:ext cx="11428395" cy="6323057"/>
          </a:xfrm>
          <a:prstGeom prst="rect">
            <a:avLst/>
          </a:prstGeom>
        </p:spPr>
      </p:pic>
      <p:pic>
        <p:nvPicPr>
          <p:cNvPr id="5" name="Graphic 4" descr="Table setting">
            <a:extLst>
              <a:ext uri="{FF2B5EF4-FFF2-40B4-BE49-F238E27FC236}">
                <a16:creationId xmlns:a16="http://schemas.microsoft.com/office/drawing/2014/main" id="{55864483-7C73-A92C-684C-3D9BB72D650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83255" y="728251"/>
            <a:ext cx="733124" cy="733124"/>
          </a:xfrm>
          <a:prstGeom prst="rect">
            <a:avLst/>
          </a:prstGeom>
        </p:spPr>
      </p:pic>
      <p:pic>
        <p:nvPicPr>
          <p:cNvPr id="4" name="Graphic 3" descr="Sustainability">
            <a:extLst>
              <a:ext uri="{FF2B5EF4-FFF2-40B4-BE49-F238E27FC236}">
                <a16:creationId xmlns:a16="http://schemas.microsoft.com/office/drawing/2014/main" id="{22E77586-36F1-B59C-58FB-324FE88D104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39377" y="1897258"/>
            <a:ext cx="584735" cy="584735"/>
          </a:xfrm>
          <a:prstGeom prst="rect">
            <a:avLst/>
          </a:prstGeom>
        </p:spPr>
      </p:pic>
      <p:pic>
        <p:nvPicPr>
          <p:cNvPr id="6" name="Graphic 5" descr="Medical">
            <a:extLst>
              <a:ext uri="{FF2B5EF4-FFF2-40B4-BE49-F238E27FC236}">
                <a16:creationId xmlns:a16="http://schemas.microsoft.com/office/drawing/2014/main" id="{4F6491E8-DAE4-82D8-740F-6276320E95C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480238" y="3161528"/>
            <a:ext cx="903012" cy="903012"/>
          </a:xfrm>
          <a:prstGeom prst="rect">
            <a:avLst/>
          </a:prstGeom>
        </p:spPr>
      </p:pic>
      <p:pic>
        <p:nvPicPr>
          <p:cNvPr id="8" name="Graphic 7" descr="Store">
            <a:extLst>
              <a:ext uri="{FF2B5EF4-FFF2-40B4-BE49-F238E27FC236}">
                <a16:creationId xmlns:a16="http://schemas.microsoft.com/office/drawing/2014/main" id="{95822765-F7AF-A178-1E4F-F6CE091C9D1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140899" y="4622903"/>
            <a:ext cx="604356" cy="604356"/>
          </a:xfrm>
          <a:prstGeom prst="rect">
            <a:avLst/>
          </a:prstGeom>
        </p:spPr>
      </p:pic>
      <p:pic>
        <p:nvPicPr>
          <p:cNvPr id="10" name="Graphic 9" descr="Handshake">
            <a:extLst>
              <a:ext uri="{FF2B5EF4-FFF2-40B4-BE49-F238E27FC236}">
                <a16:creationId xmlns:a16="http://schemas.microsoft.com/office/drawing/2014/main" id="{E4FDED2E-03B5-F8FB-364F-4C1D4A52804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767277" y="1612553"/>
            <a:ext cx="1816447" cy="1816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6507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3723840B-27E9-AE35-3379-21E90552E172}"/>
              </a:ext>
            </a:extLst>
          </p:cNvPr>
          <p:cNvGrpSpPr/>
          <p:nvPr/>
        </p:nvGrpSpPr>
        <p:grpSpPr>
          <a:xfrm>
            <a:off x="6386520" y="-198504"/>
            <a:ext cx="4586128" cy="4675328"/>
            <a:chOff x="6432885" y="-118957"/>
            <a:chExt cx="4249243" cy="4249243"/>
          </a:xfrm>
        </p:grpSpPr>
        <p:pic>
          <p:nvPicPr>
            <p:cNvPr id="14" name="Graphic 13" descr="Asia">
              <a:extLst>
                <a:ext uri="{FF2B5EF4-FFF2-40B4-BE49-F238E27FC236}">
                  <a16:creationId xmlns:a16="http://schemas.microsoft.com/office/drawing/2014/main" id="{005FE605-DF21-5416-BE38-5E7C6E6E1B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432885" y="-118957"/>
              <a:ext cx="4249243" cy="4249243"/>
            </a:xfrm>
            <a:prstGeom prst="rect">
              <a:avLst/>
            </a:prstGeom>
          </p:spPr>
        </p:pic>
        <p:pic>
          <p:nvPicPr>
            <p:cNvPr id="18" name="Graphic 17" descr="Marker">
              <a:extLst>
                <a:ext uri="{FF2B5EF4-FFF2-40B4-BE49-F238E27FC236}">
                  <a16:creationId xmlns:a16="http://schemas.microsoft.com/office/drawing/2014/main" id="{408CFA13-8F66-65C4-F386-DDFFE98A2AE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834164" y="2581357"/>
              <a:ext cx="182879" cy="182879"/>
            </a:xfrm>
            <a:prstGeom prst="rect">
              <a:avLst/>
            </a:prstGeom>
          </p:spPr>
        </p:pic>
      </p:grpSp>
      <p:pic>
        <p:nvPicPr>
          <p:cNvPr id="3" name="Graphic 2" descr="City">
            <a:extLst>
              <a:ext uri="{FF2B5EF4-FFF2-40B4-BE49-F238E27FC236}">
                <a16:creationId xmlns:a16="http://schemas.microsoft.com/office/drawing/2014/main" id="{57D2D12A-AAFC-6028-07E3-21B11EFB695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85664" y="1834859"/>
            <a:ext cx="2405429" cy="240542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8B57B50-E41B-CD38-00E6-3E8E3BFF5418}"/>
              </a:ext>
            </a:extLst>
          </p:cNvPr>
          <p:cNvSpPr txBox="1"/>
          <p:nvPr/>
        </p:nvSpPr>
        <p:spPr>
          <a:xfrm>
            <a:off x="288875" y="3799455"/>
            <a:ext cx="2714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ABC Logistics Company</a:t>
            </a:r>
            <a:endParaRPr lang="en-IN" dirty="0"/>
          </a:p>
        </p:txBody>
      </p:sp>
      <p:pic>
        <p:nvPicPr>
          <p:cNvPr id="6" name="Graphic 5" descr="Factory">
            <a:extLst>
              <a:ext uri="{FF2B5EF4-FFF2-40B4-BE49-F238E27FC236}">
                <a16:creationId xmlns:a16="http://schemas.microsoft.com/office/drawing/2014/main" id="{F7FC50B1-9FCD-642A-BD4C-928F12FA6FF2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736693" y="4204537"/>
            <a:ext cx="1472665" cy="1472665"/>
          </a:xfrm>
          <a:prstGeom prst="rect">
            <a:avLst/>
          </a:prstGeom>
        </p:spPr>
      </p:pic>
      <p:pic>
        <p:nvPicPr>
          <p:cNvPr id="16" name="Graphic 15" descr="Marker">
            <a:extLst>
              <a:ext uri="{FF2B5EF4-FFF2-40B4-BE49-F238E27FC236}">
                <a16:creationId xmlns:a16="http://schemas.microsoft.com/office/drawing/2014/main" id="{0BD787E3-0C65-EB57-075C-7009DC6F6C1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51285" y="2490538"/>
            <a:ext cx="182879" cy="182879"/>
          </a:xfrm>
          <a:prstGeom prst="rect">
            <a:avLst/>
          </a:prstGeom>
        </p:spPr>
      </p:pic>
      <p:pic>
        <p:nvPicPr>
          <p:cNvPr id="21" name="Graphic 20" descr="Marker">
            <a:extLst>
              <a:ext uri="{FF2B5EF4-FFF2-40B4-BE49-F238E27FC236}">
                <a16:creationId xmlns:a16="http://schemas.microsoft.com/office/drawing/2014/main" id="{3FD7AD61-BE55-CC6F-32CD-4A12394D154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742724" y="2703457"/>
            <a:ext cx="182879" cy="182879"/>
          </a:xfrm>
          <a:prstGeom prst="rect">
            <a:avLst/>
          </a:prstGeom>
        </p:spPr>
      </p:pic>
      <p:pic>
        <p:nvPicPr>
          <p:cNvPr id="22" name="Graphic 21" descr="Marker">
            <a:extLst>
              <a:ext uri="{FF2B5EF4-FFF2-40B4-BE49-F238E27FC236}">
                <a16:creationId xmlns:a16="http://schemas.microsoft.com/office/drawing/2014/main" id="{F474BF69-03D1-D197-3938-89F170B51FC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679584" y="3337560"/>
            <a:ext cx="182879" cy="182879"/>
          </a:xfrm>
          <a:prstGeom prst="rect">
            <a:avLst/>
          </a:prstGeom>
        </p:spPr>
      </p:pic>
      <p:pic>
        <p:nvPicPr>
          <p:cNvPr id="23" name="Graphic 22" descr="Marker">
            <a:extLst>
              <a:ext uri="{FF2B5EF4-FFF2-40B4-BE49-F238E27FC236}">
                <a16:creationId xmlns:a16="http://schemas.microsoft.com/office/drawing/2014/main" id="{7F85E70F-ACCA-92C9-5DA1-7347F361974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537388" y="2422502"/>
            <a:ext cx="182879" cy="182879"/>
          </a:xfrm>
          <a:prstGeom prst="rect">
            <a:avLst/>
          </a:prstGeom>
        </p:spPr>
      </p:pic>
      <p:pic>
        <p:nvPicPr>
          <p:cNvPr id="24" name="Graphic 23" descr="Marker">
            <a:extLst>
              <a:ext uri="{FF2B5EF4-FFF2-40B4-BE49-F238E27FC236}">
                <a16:creationId xmlns:a16="http://schemas.microsoft.com/office/drawing/2014/main" id="{5355A6F6-6BE6-AD0A-2BB1-B1A077D8CA5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130944" y="2305251"/>
            <a:ext cx="182879" cy="182879"/>
          </a:xfrm>
          <a:prstGeom prst="rect">
            <a:avLst/>
          </a:prstGeom>
        </p:spPr>
      </p:pic>
      <p:pic>
        <p:nvPicPr>
          <p:cNvPr id="25" name="Graphic 24" descr="Marker">
            <a:extLst>
              <a:ext uri="{FF2B5EF4-FFF2-40B4-BE49-F238E27FC236}">
                <a16:creationId xmlns:a16="http://schemas.microsoft.com/office/drawing/2014/main" id="{1A5FDF86-D88A-6376-49DE-67FC43BFAA7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351298" y="2331062"/>
            <a:ext cx="182879" cy="182879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4DE8F1EA-A3C2-BF2B-67A4-57A7F57CB420}"/>
              </a:ext>
            </a:extLst>
          </p:cNvPr>
          <p:cNvSpPr txBox="1"/>
          <p:nvPr/>
        </p:nvSpPr>
        <p:spPr>
          <a:xfrm>
            <a:off x="2951881" y="5464840"/>
            <a:ext cx="14726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Warehouse</a:t>
            </a:r>
            <a:endParaRPr lang="en-IN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ACFDFD1-B299-09F9-609A-9C92107F44D6}"/>
              </a:ext>
            </a:extLst>
          </p:cNvPr>
          <p:cNvSpPr txBox="1"/>
          <p:nvPr/>
        </p:nvSpPr>
        <p:spPr>
          <a:xfrm>
            <a:off x="4878547" y="3694116"/>
            <a:ext cx="6870552" cy="2031325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285750" indent="-285750" algn="just">
              <a:buClr>
                <a:schemeClr val="accent1"/>
              </a:buClr>
              <a:buFont typeface="Wingdings" panose="05000000000000000000" pitchFamily="2" charset="2"/>
              <a:buChar char="q"/>
            </a:pPr>
            <a:r>
              <a:rPr lang="en-US" b="0" i="0" dirty="0">
                <a:effectLst/>
              </a:rPr>
              <a:t>ABC Logistics sought to minimize costs by considering both fixed warehouse establishment costs and variable customer-reaching expenses while also ensuring facilities didn't exceed capacity.</a:t>
            </a:r>
          </a:p>
          <a:p>
            <a:pPr marL="285750" indent="-285750" algn="just">
              <a:buClr>
                <a:schemeClr val="accent1"/>
              </a:buClr>
              <a:buFont typeface="Wingdings" panose="05000000000000000000" pitchFamily="2" charset="2"/>
              <a:buChar char="q"/>
            </a:pPr>
            <a:endParaRPr lang="en-US" b="0" i="0" dirty="0">
              <a:effectLst/>
            </a:endParaRPr>
          </a:p>
          <a:p>
            <a:pPr marL="285750" indent="-285750" algn="just">
              <a:buClr>
                <a:schemeClr val="accent1"/>
              </a:buClr>
              <a:buFont typeface="Wingdings" panose="05000000000000000000" pitchFamily="2" charset="2"/>
              <a:buChar char="q"/>
            </a:pPr>
            <a:r>
              <a:rPr lang="en-US" b="0" i="0" dirty="0">
                <a:effectLst/>
              </a:rPr>
              <a:t>Their overarching aim was to optimize operations for cost-efficiency while maintaining high customer satisfaction and compliance with facility capacity constraints.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546860"/>
            <a:ext cx="56553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latin typeface="+mj-lt"/>
              </a:rPr>
              <a:t>Problem Statement</a:t>
            </a:r>
          </a:p>
        </p:txBody>
      </p:sp>
      <p:pic>
        <p:nvPicPr>
          <p:cNvPr id="7" name="Graphic 6" descr="Group of men">
            <a:extLst>
              <a:ext uri="{FF2B5EF4-FFF2-40B4-BE49-F238E27FC236}">
                <a16:creationId xmlns:a16="http://schemas.microsoft.com/office/drawing/2014/main" id="{D6402E49-83D9-CDFB-190A-046A7CFDC2E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515136" y="2139160"/>
            <a:ext cx="997999" cy="997999"/>
          </a:xfrm>
          <a:prstGeom prst="rect">
            <a:avLst/>
          </a:prstGeom>
        </p:spPr>
      </p:pic>
      <p:pic>
        <p:nvPicPr>
          <p:cNvPr id="9" name="Graphic 8" descr="Group of men">
            <a:extLst>
              <a:ext uri="{FF2B5EF4-FFF2-40B4-BE49-F238E27FC236}">
                <a16:creationId xmlns:a16="http://schemas.microsoft.com/office/drawing/2014/main" id="{CCE399DD-FBF9-3D67-0F2E-16CB4BC784E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40336" y="4477621"/>
            <a:ext cx="997999" cy="997999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A0DB94C-E51D-5997-017E-86B89D567008}"/>
              </a:ext>
            </a:extLst>
          </p:cNvPr>
          <p:cNvCxnSpPr>
            <a:cxnSpLocks/>
            <a:endCxn id="32" idx="2"/>
          </p:cNvCxnSpPr>
          <p:nvPr/>
        </p:nvCxnSpPr>
        <p:spPr>
          <a:xfrm flipV="1">
            <a:off x="3509315" y="3441416"/>
            <a:ext cx="593732" cy="115345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D0C390B-73C4-69BA-7108-795A319BC747}"/>
              </a:ext>
            </a:extLst>
          </p:cNvPr>
          <p:cNvCxnSpPr>
            <a:cxnSpLocks/>
            <a:stCxn id="6" idx="1"/>
            <a:endCxn id="9" idx="3"/>
          </p:cNvCxnSpPr>
          <p:nvPr/>
        </p:nvCxnSpPr>
        <p:spPr>
          <a:xfrm flipH="1">
            <a:off x="1438335" y="4940870"/>
            <a:ext cx="1298358" cy="3575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EB2567D9-ABF1-BFC4-2178-369740305FBC}"/>
              </a:ext>
            </a:extLst>
          </p:cNvPr>
          <p:cNvSpPr txBox="1"/>
          <p:nvPr/>
        </p:nvSpPr>
        <p:spPr>
          <a:xfrm>
            <a:off x="382436" y="5382887"/>
            <a:ext cx="1263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Customer 1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7CCA037-4368-4370-EC38-C09B9BF6A6C3}"/>
              </a:ext>
            </a:extLst>
          </p:cNvPr>
          <p:cNvSpPr txBox="1"/>
          <p:nvPr/>
        </p:nvSpPr>
        <p:spPr>
          <a:xfrm>
            <a:off x="3415233" y="3072084"/>
            <a:ext cx="13756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Customer 2</a:t>
            </a:r>
          </a:p>
        </p:txBody>
      </p:sp>
    </p:spTree>
    <p:extLst>
      <p:ext uri="{BB962C8B-B14F-4D97-AF65-F5344CB8AC3E}">
        <p14:creationId xmlns:p14="http://schemas.microsoft.com/office/powerpoint/2010/main" val="9844170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A56E1912-2183-20A6-39D0-5C00C61ACCC2}"/>
              </a:ext>
            </a:extLst>
          </p:cNvPr>
          <p:cNvSpPr/>
          <p:nvPr/>
        </p:nvSpPr>
        <p:spPr>
          <a:xfrm rot="10800000">
            <a:off x="6290083" y="4988861"/>
            <a:ext cx="5969091" cy="867000"/>
          </a:xfrm>
          <a:prstGeom prst="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IN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78DD32E-2CA8-C700-B04F-750CCF0C8A7D}"/>
              </a:ext>
            </a:extLst>
          </p:cNvPr>
          <p:cNvSpPr/>
          <p:nvPr/>
        </p:nvSpPr>
        <p:spPr>
          <a:xfrm rot="10800000">
            <a:off x="7581499" y="3551241"/>
            <a:ext cx="4714328" cy="867000"/>
          </a:xfrm>
          <a:prstGeom prst="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IN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CFB41F6F-5DEB-D93D-E0F9-536A8537E73D}"/>
              </a:ext>
            </a:extLst>
          </p:cNvPr>
          <p:cNvSpPr/>
          <p:nvPr/>
        </p:nvSpPr>
        <p:spPr>
          <a:xfrm rot="10800000">
            <a:off x="7477672" y="1857026"/>
            <a:ext cx="4714328" cy="867000"/>
          </a:xfrm>
          <a:prstGeom prst="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IN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B84B1FF0-9895-7CE0-B692-183CBA7E5239}"/>
              </a:ext>
            </a:extLst>
          </p:cNvPr>
          <p:cNvSpPr/>
          <p:nvPr/>
        </p:nvSpPr>
        <p:spPr>
          <a:xfrm rot="10800000">
            <a:off x="6312906" y="527525"/>
            <a:ext cx="5901915" cy="867000"/>
          </a:xfrm>
          <a:prstGeom prst="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IN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2CBC70DD-8003-56E5-4F7D-B6FD7F538608}"/>
              </a:ext>
            </a:extLst>
          </p:cNvPr>
          <p:cNvSpPr/>
          <p:nvPr/>
        </p:nvSpPr>
        <p:spPr>
          <a:xfrm>
            <a:off x="-22819" y="4963827"/>
            <a:ext cx="5901915" cy="867000"/>
          </a:xfrm>
          <a:prstGeom prst="rect">
            <a:avLst/>
          </a:prstGeom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IN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D23B54ED-7F45-BC00-B206-F5527BAC4E64}"/>
              </a:ext>
            </a:extLst>
          </p:cNvPr>
          <p:cNvSpPr/>
          <p:nvPr/>
        </p:nvSpPr>
        <p:spPr>
          <a:xfrm>
            <a:off x="-14761" y="3506376"/>
            <a:ext cx="4714328" cy="867000"/>
          </a:xfrm>
          <a:prstGeom prst="rect">
            <a:avLst/>
          </a:prstGeom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IN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B97A9008-43CF-CA8C-C647-6C36D0DBB64F}"/>
              </a:ext>
            </a:extLst>
          </p:cNvPr>
          <p:cNvSpPr/>
          <p:nvPr/>
        </p:nvSpPr>
        <p:spPr>
          <a:xfrm>
            <a:off x="-29323" y="1910615"/>
            <a:ext cx="4714328" cy="867000"/>
          </a:xfrm>
          <a:prstGeom prst="rect">
            <a:avLst/>
          </a:prstGeom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IN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33EFEE9-19BE-D1C8-B961-05841D7025BB}"/>
              </a:ext>
            </a:extLst>
          </p:cNvPr>
          <p:cNvSpPr/>
          <p:nvPr/>
        </p:nvSpPr>
        <p:spPr>
          <a:xfrm>
            <a:off x="-22819" y="530205"/>
            <a:ext cx="5901915" cy="867000"/>
          </a:xfrm>
          <a:prstGeom prst="rect">
            <a:avLst/>
          </a:prstGeom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IN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Circle: Hollow 1">
            <a:extLst>
              <a:ext uri="{FF2B5EF4-FFF2-40B4-BE49-F238E27FC236}">
                <a16:creationId xmlns:a16="http://schemas.microsoft.com/office/drawing/2014/main" id="{F4255396-BD6C-F332-3B35-03F1EC4FF077}"/>
              </a:ext>
            </a:extLst>
          </p:cNvPr>
          <p:cNvSpPr/>
          <p:nvPr/>
        </p:nvSpPr>
        <p:spPr>
          <a:xfrm>
            <a:off x="3511825" y="490330"/>
            <a:ext cx="5400000" cy="5400000"/>
          </a:xfrm>
          <a:prstGeom prst="don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BC27CB7-95F4-09FA-0A0E-94215B5FD15A}"/>
              </a:ext>
            </a:extLst>
          </p:cNvPr>
          <p:cNvSpPr/>
          <p:nvPr/>
        </p:nvSpPr>
        <p:spPr>
          <a:xfrm>
            <a:off x="5675112" y="633551"/>
            <a:ext cx="1073426" cy="1073426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5331E41-4148-05EC-7FC8-F0E70F5A6181}"/>
              </a:ext>
            </a:extLst>
          </p:cNvPr>
          <p:cNvSpPr/>
          <p:nvPr/>
        </p:nvSpPr>
        <p:spPr>
          <a:xfrm>
            <a:off x="6993704" y="1186070"/>
            <a:ext cx="1073426" cy="1073426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2CE03C3-10AA-115D-6554-ABF56A30BF5A}"/>
              </a:ext>
            </a:extLst>
          </p:cNvPr>
          <p:cNvSpPr/>
          <p:nvPr/>
        </p:nvSpPr>
        <p:spPr>
          <a:xfrm>
            <a:off x="7682816" y="2646992"/>
            <a:ext cx="1073426" cy="1073426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F850FB5-D96C-FD8A-AC8B-2BD531BEE551}"/>
              </a:ext>
            </a:extLst>
          </p:cNvPr>
          <p:cNvSpPr/>
          <p:nvPr/>
        </p:nvSpPr>
        <p:spPr>
          <a:xfrm>
            <a:off x="7146103" y="4107914"/>
            <a:ext cx="1073426" cy="1073426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7B07156-6937-BAA3-6137-1F0A3BDE3CB8}"/>
              </a:ext>
            </a:extLst>
          </p:cNvPr>
          <p:cNvSpPr/>
          <p:nvPr/>
        </p:nvSpPr>
        <p:spPr>
          <a:xfrm>
            <a:off x="5675112" y="4697897"/>
            <a:ext cx="1073426" cy="1073426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D9B430D-455D-7208-C8B5-3B3C6B670048}"/>
              </a:ext>
            </a:extLst>
          </p:cNvPr>
          <p:cNvSpPr/>
          <p:nvPr/>
        </p:nvSpPr>
        <p:spPr>
          <a:xfrm>
            <a:off x="4293704" y="1186070"/>
            <a:ext cx="1073426" cy="1073426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393A590-73EC-459B-5222-69DC9BC9ABE3}"/>
              </a:ext>
            </a:extLst>
          </p:cNvPr>
          <p:cNvSpPr/>
          <p:nvPr/>
        </p:nvSpPr>
        <p:spPr>
          <a:xfrm>
            <a:off x="3640903" y="2653617"/>
            <a:ext cx="1073426" cy="1073426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11B75F9-B36C-3BF1-F053-01BC43AC38EF}"/>
              </a:ext>
            </a:extLst>
          </p:cNvPr>
          <p:cNvSpPr/>
          <p:nvPr/>
        </p:nvSpPr>
        <p:spPr>
          <a:xfrm>
            <a:off x="4177616" y="4107914"/>
            <a:ext cx="1073426" cy="1073426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0D0C3DA-16A6-389B-817E-F18BE1E5515E}"/>
              </a:ext>
            </a:extLst>
          </p:cNvPr>
          <p:cNvSpPr txBox="1"/>
          <p:nvPr/>
        </p:nvSpPr>
        <p:spPr>
          <a:xfrm>
            <a:off x="5315610" y="2590611"/>
            <a:ext cx="17426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Future Challenges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3C91BDB-835C-3DC0-3D8E-DF12510F1866}"/>
              </a:ext>
            </a:extLst>
          </p:cNvPr>
          <p:cNvSpPr txBox="1"/>
          <p:nvPr/>
        </p:nvSpPr>
        <p:spPr>
          <a:xfrm>
            <a:off x="5045899" y="3461583"/>
            <a:ext cx="22492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latin typeface="Segoe UI" panose="020B0502040204020203" pitchFamily="34" charset="0"/>
                <a:cs typeface="Segoe UI" panose="020B0502040204020203" pitchFamily="34" charset="0"/>
              </a:rPr>
              <a:t>Optimisation is the need of the hour</a:t>
            </a:r>
          </a:p>
        </p:txBody>
      </p:sp>
      <p:pic>
        <p:nvPicPr>
          <p:cNvPr id="14" name="Graphic 13" descr="Car">
            <a:extLst>
              <a:ext uri="{FF2B5EF4-FFF2-40B4-BE49-F238E27FC236}">
                <a16:creationId xmlns:a16="http://schemas.microsoft.com/office/drawing/2014/main" id="{6384E894-B6E5-6A77-FCF8-B8B724FABAB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35565" y="691410"/>
            <a:ext cx="540000" cy="540000"/>
          </a:xfrm>
          <a:prstGeom prst="rect">
            <a:avLst/>
          </a:prstGeom>
        </p:spPr>
      </p:pic>
      <p:pic>
        <p:nvPicPr>
          <p:cNvPr id="16" name="Graphic 15" descr="Checklist">
            <a:extLst>
              <a:ext uri="{FF2B5EF4-FFF2-40B4-BE49-F238E27FC236}">
                <a16:creationId xmlns:a16="http://schemas.microsoft.com/office/drawing/2014/main" id="{73379D1C-EEB1-5FD9-42E1-CE07EA961FA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95189" y="1251548"/>
            <a:ext cx="540000" cy="540000"/>
          </a:xfrm>
          <a:prstGeom prst="rect">
            <a:avLst/>
          </a:prstGeom>
        </p:spPr>
      </p:pic>
      <p:pic>
        <p:nvPicPr>
          <p:cNvPr id="18" name="Graphic 17" descr="Cycle with people">
            <a:extLst>
              <a:ext uri="{FF2B5EF4-FFF2-40B4-BE49-F238E27FC236}">
                <a16:creationId xmlns:a16="http://schemas.microsoft.com/office/drawing/2014/main" id="{5D659C38-73B6-117E-8117-14F5FE52CFF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950234" y="2691011"/>
            <a:ext cx="540000" cy="540000"/>
          </a:xfrm>
          <a:prstGeom prst="rect">
            <a:avLst/>
          </a:prstGeom>
        </p:spPr>
      </p:pic>
      <p:pic>
        <p:nvPicPr>
          <p:cNvPr id="20" name="Graphic 19" descr="Upward trend">
            <a:extLst>
              <a:ext uri="{FF2B5EF4-FFF2-40B4-BE49-F238E27FC236}">
                <a16:creationId xmlns:a16="http://schemas.microsoft.com/office/drawing/2014/main" id="{49447427-031A-A7CC-4A01-991CADEB403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412816" y="4146158"/>
            <a:ext cx="540000" cy="540000"/>
          </a:xfrm>
          <a:prstGeom prst="rect">
            <a:avLst/>
          </a:prstGeom>
        </p:spPr>
      </p:pic>
      <p:pic>
        <p:nvPicPr>
          <p:cNvPr id="22" name="Graphic 21" descr="Building">
            <a:extLst>
              <a:ext uri="{FF2B5EF4-FFF2-40B4-BE49-F238E27FC236}">
                <a16:creationId xmlns:a16="http://schemas.microsoft.com/office/drawing/2014/main" id="{69AD0B01-71C6-4BD8-5107-44F693954F4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955181" y="4747561"/>
            <a:ext cx="540000" cy="540000"/>
          </a:xfrm>
          <a:prstGeom prst="rect">
            <a:avLst/>
          </a:prstGeom>
        </p:spPr>
      </p:pic>
      <p:pic>
        <p:nvPicPr>
          <p:cNvPr id="24" name="Graphic 23" descr="Partial sun">
            <a:extLst>
              <a:ext uri="{FF2B5EF4-FFF2-40B4-BE49-F238E27FC236}">
                <a16:creationId xmlns:a16="http://schemas.microsoft.com/office/drawing/2014/main" id="{5EDDDA68-A93F-D7BA-E35B-9AA3F57BA272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444329" y="4104627"/>
            <a:ext cx="540000" cy="540000"/>
          </a:xfrm>
          <a:prstGeom prst="rect">
            <a:avLst/>
          </a:prstGeom>
        </p:spPr>
      </p:pic>
      <p:pic>
        <p:nvPicPr>
          <p:cNvPr id="26" name="Graphic 25" descr="Bar graph with downward trend">
            <a:extLst>
              <a:ext uri="{FF2B5EF4-FFF2-40B4-BE49-F238E27FC236}">
                <a16:creationId xmlns:a16="http://schemas.microsoft.com/office/drawing/2014/main" id="{0F7F69F1-D3AA-8D50-65BF-1A5069EC6D26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907616" y="2754752"/>
            <a:ext cx="540000" cy="540000"/>
          </a:xfrm>
          <a:prstGeom prst="rect">
            <a:avLst/>
          </a:prstGeom>
        </p:spPr>
      </p:pic>
      <p:pic>
        <p:nvPicPr>
          <p:cNvPr id="28" name="Graphic 27" descr="Medical">
            <a:extLst>
              <a:ext uri="{FF2B5EF4-FFF2-40B4-BE49-F238E27FC236}">
                <a16:creationId xmlns:a16="http://schemas.microsoft.com/office/drawing/2014/main" id="{19CA2C60-E747-15C2-0C5E-0AE8B3A9FDF4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550870" y="1182783"/>
            <a:ext cx="540000" cy="54000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C0E64003-8469-915D-4DF9-9A5B893B5066}"/>
              </a:ext>
            </a:extLst>
          </p:cNvPr>
          <p:cNvSpPr txBox="1"/>
          <p:nvPr/>
        </p:nvSpPr>
        <p:spPr>
          <a:xfrm>
            <a:off x="5638975" y="1079270"/>
            <a:ext cx="11724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dirty="0">
                <a:latin typeface="Segoe UI" panose="020B0502040204020203" pitchFamily="34" charset="0"/>
                <a:cs typeface="Segoe UI" panose="020B0502040204020203" pitchFamily="34" charset="0"/>
              </a:rPr>
              <a:t>Auto</a:t>
            </a:r>
          </a:p>
          <a:p>
            <a:pPr algn="ctr"/>
            <a:r>
              <a:rPr lang="en-IN" sz="1200" dirty="0">
                <a:latin typeface="Segoe UI" panose="020B0502040204020203" pitchFamily="34" charset="0"/>
                <a:cs typeface="Segoe UI" panose="020B0502040204020203" pitchFamily="34" charset="0"/>
              </a:rPr>
              <a:t>Mobile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77240C5-A8AB-329C-3CC4-0F09BBBBFDC9}"/>
              </a:ext>
            </a:extLst>
          </p:cNvPr>
          <p:cNvSpPr txBox="1"/>
          <p:nvPr/>
        </p:nvSpPr>
        <p:spPr>
          <a:xfrm>
            <a:off x="7028476" y="1676799"/>
            <a:ext cx="10734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dirty="0">
                <a:latin typeface="Segoe UI" panose="020B0502040204020203" pitchFamily="34" charset="0"/>
                <a:cs typeface="Segoe UI" panose="020B0502040204020203" pitchFamily="34" charset="0"/>
              </a:rPr>
              <a:t>Inventory</a:t>
            </a:r>
            <a:endParaRPr lang="en-IN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en-IN" sz="1200" dirty="0">
                <a:latin typeface="Segoe UI" panose="020B0502040204020203" pitchFamily="34" charset="0"/>
                <a:cs typeface="Segoe UI" panose="020B0502040204020203" pitchFamily="34" charset="0"/>
              </a:rPr>
              <a:t>Planning</a:t>
            </a:r>
            <a:endParaRPr lang="en-IN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939D5E8-BEF0-0A7D-67AE-F5783BEFB238}"/>
              </a:ext>
            </a:extLst>
          </p:cNvPr>
          <p:cNvSpPr txBox="1"/>
          <p:nvPr/>
        </p:nvSpPr>
        <p:spPr>
          <a:xfrm>
            <a:off x="7808133" y="3168629"/>
            <a:ext cx="9052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dirty="0">
                <a:latin typeface="Segoe UI" panose="020B0502040204020203" pitchFamily="34" charset="0"/>
                <a:cs typeface="Segoe UI" panose="020B0502040204020203" pitchFamily="34" charset="0"/>
              </a:rPr>
              <a:t>Resources</a:t>
            </a:r>
          </a:p>
          <a:p>
            <a:pPr algn="ctr"/>
            <a:r>
              <a:rPr lang="en-IN" sz="1200" dirty="0">
                <a:latin typeface="Segoe UI" panose="020B0502040204020203" pitchFamily="34" charset="0"/>
                <a:cs typeface="Segoe UI" panose="020B0502040204020203" pitchFamily="34" charset="0"/>
              </a:rPr>
              <a:t>Allocation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E3B4267-7D03-352E-622D-097929973F49}"/>
              </a:ext>
            </a:extLst>
          </p:cNvPr>
          <p:cNvSpPr txBox="1"/>
          <p:nvPr/>
        </p:nvSpPr>
        <p:spPr>
          <a:xfrm>
            <a:off x="7229807" y="4611989"/>
            <a:ext cx="9060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200" dirty="0">
                <a:latin typeface="Segoe UI" panose="020B0502040204020203" pitchFamily="34" charset="0"/>
                <a:cs typeface="Segoe UI" panose="020B0502040204020203" pitchFamily="34" charset="0"/>
              </a:rPr>
              <a:t>Macro</a:t>
            </a:r>
          </a:p>
          <a:p>
            <a:pPr algn="ctr"/>
            <a:r>
              <a:rPr lang="en-IN" sz="1200" dirty="0">
                <a:latin typeface="Segoe UI" panose="020B0502040204020203" pitchFamily="34" charset="0"/>
                <a:cs typeface="Segoe UI" panose="020B0502040204020203" pitchFamily="34" charset="0"/>
              </a:rPr>
              <a:t>Economics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125F587-1741-B08D-24F9-0ED5579CA92A}"/>
              </a:ext>
            </a:extLst>
          </p:cNvPr>
          <p:cNvSpPr txBox="1"/>
          <p:nvPr/>
        </p:nvSpPr>
        <p:spPr>
          <a:xfrm>
            <a:off x="5962801" y="5295425"/>
            <a:ext cx="5247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200" dirty="0">
                <a:latin typeface="Segoe UI" panose="020B0502040204020203" pitchFamily="34" charset="0"/>
                <a:cs typeface="Segoe UI" panose="020B0502040204020203" pitchFamily="34" charset="0"/>
              </a:rPr>
              <a:t>Real</a:t>
            </a:r>
          </a:p>
          <a:p>
            <a:pPr algn="ctr"/>
            <a:r>
              <a:rPr lang="en-IN" sz="1200" dirty="0">
                <a:latin typeface="Segoe UI" panose="020B0502040204020203" pitchFamily="34" charset="0"/>
                <a:cs typeface="Segoe UI" panose="020B0502040204020203" pitchFamily="34" charset="0"/>
              </a:rPr>
              <a:t>State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BB4412E-ECCB-5819-0EA0-9A6D3F18452C}"/>
              </a:ext>
            </a:extLst>
          </p:cNvPr>
          <p:cNvSpPr txBox="1"/>
          <p:nvPr/>
        </p:nvSpPr>
        <p:spPr>
          <a:xfrm>
            <a:off x="4341596" y="4697897"/>
            <a:ext cx="7564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latin typeface="Segoe UI" panose="020B0502040204020203" pitchFamily="34" charset="0"/>
                <a:cs typeface="Segoe UI" panose="020B0502040204020203" pitchFamily="34" charset="0"/>
              </a:rPr>
              <a:t>Weather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9D01324-643C-5151-CF52-AF362C4A42E2}"/>
              </a:ext>
            </a:extLst>
          </p:cNvPr>
          <p:cNvSpPr txBox="1"/>
          <p:nvPr/>
        </p:nvSpPr>
        <p:spPr>
          <a:xfrm>
            <a:off x="3926018" y="3258753"/>
            <a:ext cx="5774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200" dirty="0">
                <a:latin typeface="Segoe UI" panose="020B0502040204020203" pitchFamily="34" charset="0"/>
                <a:cs typeface="Segoe UI" panose="020B0502040204020203" pitchFamily="34" charset="0"/>
              </a:rPr>
              <a:t>Stock</a:t>
            </a:r>
          </a:p>
          <a:p>
            <a:pPr algn="ctr"/>
            <a:r>
              <a:rPr lang="en-IN" sz="1200" dirty="0">
                <a:latin typeface="Segoe UI" panose="020B0502040204020203" pitchFamily="34" charset="0"/>
                <a:cs typeface="Segoe UI" panose="020B0502040204020203" pitchFamily="34" charset="0"/>
              </a:rPr>
              <a:t>Prices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80A97A3-871F-3D7C-F3C4-E7DE68709F16}"/>
              </a:ext>
            </a:extLst>
          </p:cNvPr>
          <p:cNvSpPr txBox="1"/>
          <p:nvPr/>
        </p:nvSpPr>
        <p:spPr>
          <a:xfrm>
            <a:off x="4366482" y="1793386"/>
            <a:ext cx="9087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200" dirty="0">
                <a:latin typeface="Segoe UI" panose="020B0502040204020203" pitchFamily="34" charset="0"/>
                <a:cs typeface="Segoe UI" panose="020B0502040204020203" pitchFamily="34" charset="0"/>
              </a:rPr>
              <a:t>Healthcare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F547945-A54E-E5E2-A043-4FC297D05055}"/>
              </a:ext>
            </a:extLst>
          </p:cNvPr>
          <p:cNvSpPr txBox="1"/>
          <p:nvPr/>
        </p:nvSpPr>
        <p:spPr>
          <a:xfrm>
            <a:off x="115951" y="633550"/>
            <a:ext cx="40616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Integrating multiple data sources (GCS, Azure, AWS) </a:t>
            </a:r>
            <a:endParaRPr lang="en-IN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7A2F06F-1753-645E-B36A-51472439CCD4}"/>
              </a:ext>
            </a:extLst>
          </p:cNvPr>
          <p:cNvSpPr txBox="1"/>
          <p:nvPr/>
        </p:nvSpPr>
        <p:spPr>
          <a:xfrm>
            <a:off x="85595" y="2049821"/>
            <a:ext cx="39493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Reducing execution time to generate quick insights</a:t>
            </a:r>
            <a:endParaRPr lang="en-IN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2C2B5D0-9691-4DA8-1C27-090C03112B03}"/>
              </a:ext>
            </a:extLst>
          </p:cNvPr>
          <p:cNvSpPr txBox="1"/>
          <p:nvPr/>
        </p:nvSpPr>
        <p:spPr>
          <a:xfrm>
            <a:off x="69158" y="3599548"/>
            <a:ext cx="33001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latin typeface="Segoe UI" panose="020B0502040204020203" pitchFamily="34" charset="0"/>
                <a:cs typeface="Segoe UI" panose="020B0502040204020203" pitchFamily="34" charset="0"/>
              </a:rPr>
              <a:t>Adding inventory management problem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7FCF447-A92B-7232-6907-32EC9E341F54}"/>
              </a:ext>
            </a:extLst>
          </p:cNvPr>
          <p:cNvSpPr txBox="1"/>
          <p:nvPr/>
        </p:nvSpPr>
        <p:spPr>
          <a:xfrm>
            <a:off x="106707" y="5073654"/>
            <a:ext cx="40709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Robust Pre-Processing for huge inventory values </a:t>
            </a:r>
            <a:endParaRPr lang="en-IN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DD3F5E4-9D98-5CDF-3D8A-90F73592FA07}"/>
              </a:ext>
            </a:extLst>
          </p:cNvPr>
          <p:cNvSpPr txBox="1"/>
          <p:nvPr/>
        </p:nvSpPr>
        <p:spPr>
          <a:xfrm>
            <a:off x="8067130" y="741467"/>
            <a:ext cx="41920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IN" sz="2000" dirty="0">
                <a:latin typeface="Segoe UI" panose="020B0502040204020203" pitchFamily="34" charset="0"/>
                <a:cs typeface="Segoe UI" panose="020B0502040204020203" pitchFamily="34" charset="0"/>
              </a:rPr>
              <a:t>Multi-Target Optimization Solution 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229FEAD-A3D0-A360-1F50-8F5E312C8F78}"/>
              </a:ext>
            </a:extLst>
          </p:cNvPr>
          <p:cNvSpPr txBox="1"/>
          <p:nvPr/>
        </p:nvSpPr>
        <p:spPr>
          <a:xfrm>
            <a:off x="8981133" y="1952747"/>
            <a:ext cx="31145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Evaluating &amp; Quantifying level of uncertainty</a:t>
            </a:r>
            <a:endParaRPr lang="en-IN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879E851-C276-7FF2-6C1B-4CB4ED7C0024}"/>
              </a:ext>
            </a:extLst>
          </p:cNvPr>
          <p:cNvSpPr txBox="1"/>
          <p:nvPr/>
        </p:nvSpPr>
        <p:spPr>
          <a:xfrm>
            <a:off x="8969572" y="3641722"/>
            <a:ext cx="31021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Solution in the Box: Ready for deployment</a:t>
            </a:r>
            <a:endParaRPr lang="en-IN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FA5D871-A12D-CC94-F68A-9AC098962689}"/>
              </a:ext>
            </a:extLst>
          </p:cNvPr>
          <p:cNvSpPr txBox="1"/>
          <p:nvPr/>
        </p:nvSpPr>
        <p:spPr>
          <a:xfrm>
            <a:off x="8083224" y="5059751"/>
            <a:ext cx="40627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Combination of Traditional and K-Means Clustering Algorithms</a:t>
            </a:r>
            <a:endParaRPr lang="en-IN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58" name="Graphic 57" descr="World">
            <a:extLst>
              <a:ext uri="{FF2B5EF4-FFF2-40B4-BE49-F238E27FC236}">
                <a16:creationId xmlns:a16="http://schemas.microsoft.com/office/drawing/2014/main" id="{972537ED-434B-C6E6-7925-7CB485B9B392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890565" y="1952747"/>
            <a:ext cx="630000" cy="63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4437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9A52E4-5399-AB6E-A18E-DE70206F8746}"/>
              </a:ext>
            </a:extLst>
          </p:cNvPr>
          <p:cNvSpPr txBox="1"/>
          <p:nvPr/>
        </p:nvSpPr>
        <p:spPr>
          <a:xfrm>
            <a:off x="735495" y="2497976"/>
            <a:ext cx="10721009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500" dirty="0">
                <a:cs typeface="Segoe UI" panose="020B0502040204020203" pitchFamily="34" charset="0"/>
              </a:rPr>
              <a:t>Thank You!!</a:t>
            </a:r>
            <a:endParaRPr lang="en-IN" sz="11500" dirty="0"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67272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172" y="0"/>
            <a:ext cx="7270296" cy="610704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506788" y="548640"/>
            <a:ext cx="41714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Demand Insights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672251" y="1092143"/>
            <a:ext cx="431074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After calculating the demand for every city, We aggregated the demands based on region.</a:t>
            </a:r>
            <a:r>
              <a:rPr lang="en-US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*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Ø"/>
            </a:pP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From this annual demand by region plot, we observe that the annual demand is highest in Maharashtra, followed by Tamil Nadu, Uttar Pradesh, Delhi and West Bengal. 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Ø"/>
            </a:pP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Owing to the geographical conditions, the demand is minimum in Lakshadweep islands.</a:t>
            </a:r>
          </a:p>
          <a:p>
            <a:pPr>
              <a:buClr>
                <a:schemeClr val="accent1"/>
              </a:buClr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* India is divided into 30 regions by states      and union territories.</a:t>
            </a:r>
          </a:p>
        </p:txBody>
      </p:sp>
    </p:spTree>
    <p:extLst>
      <p:ext uri="{BB962C8B-B14F-4D97-AF65-F5344CB8AC3E}">
        <p14:creationId xmlns:p14="http://schemas.microsoft.com/office/powerpoint/2010/main" val="10237944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7532" y="596537"/>
            <a:ext cx="3498574" cy="685801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Customer Cluster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9070" y="731838"/>
            <a:ext cx="5608286" cy="5459956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7532" y="1445623"/>
            <a:ext cx="3200400" cy="4815840"/>
          </a:xfrm>
        </p:spPr>
        <p:txBody>
          <a:bodyPr>
            <a:noAutofit/>
          </a:bodyPr>
          <a:lstStyle/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We can see the distribution of the customers across the </a:t>
            </a:r>
            <a:r>
              <a:rPr lang="en-US" sz="20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country. </a:t>
            </a: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The users are spread across the entire mainland and the island as well. </a:t>
            </a: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Users : </a:t>
            </a:r>
            <a:r>
              <a:rPr lang="en-US" sz="20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4681</a:t>
            </a: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Potential customer locations: </a:t>
            </a:r>
            <a:r>
              <a:rPr lang="en-US" sz="20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910</a:t>
            </a: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Potential Warehouse location: </a:t>
            </a:r>
            <a:r>
              <a:rPr lang="en-US" sz="20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27</a:t>
            </a:r>
          </a:p>
        </p:txBody>
      </p:sp>
    </p:spTree>
    <p:extLst>
      <p:ext uri="{BB962C8B-B14F-4D97-AF65-F5344CB8AC3E}">
        <p14:creationId xmlns:p14="http://schemas.microsoft.com/office/powerpoint/2010/main" val="3457824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OPTIMIZATION TECHNIQUES USED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01487" y="1932819"/>
            <a:ext cx="6751035" cy="4083668"/>
          </a:xfrm>
        </p:spPr>
        <p:txBody>
          <a:bodyPr>
            <a:normAutofit lnSpcReduction="10000"/>
          </a:bodyPr>
          <a:lstStyle/>
          <a:p>
            <a:pPr lvl="1">
              <a:buFont typeface="Wingdings" panose="05000000000000000000" pitchFamily="2" charset="2"/>
              <a:buChar char="Ø"/>
            </a:pPr>
            <a:r>
              <a:rPr lang="en-IN" sz="2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We have used K-Means clustering, to cluster the potential customer locations around different warehouses.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IN" sz="2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To further optimize the solution, PuLP optimizer was used.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sz="2000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PuLP</a:t>
            </a:r>
            <a:r>
              <a:rPr lang="en-US" sz="2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is a free, open-source Python software package that can be used for optimization.  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sz="2000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PuLP</a:t>
            </a:r>
            <a:r>
              <a:rPr lang="en-US" sz="2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provides a modeling framework for representing mathematical formulations and problem instances in Python.  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sz="2000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PuLP</a:t>
            </a:r>
            <a:r>
              <a:rPr lang="en-US" sz="2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can call external LP solvers, such as CBC, GLPK, CPLEX, and </a:t>
            </a:r>
            <a:r>
              <a:rPr lang="en-US" sz="2000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Gurobi</a:t>
            </a:r>
            <a:r>
              <a:rPr lang="en-US" sz="2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to solve the model.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 default solver used by </a:t>
            </a:r>
            <a:r>
              <a:rPr lang="en-US" sz="2000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PuLP</a:t>
            </a:r>
            <a:r>
              <a:rPr lang="en-US" sz="2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is the COIN-OR Branch and Cut Solver (CBC).</a:t>
            </a:r>
            <a:endParaRPr lang="en-IN" sz="200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62899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654B4E-F863-356B-F66F-2938384227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240" y="1521458"/>
            <a:ext cx="3200400" cy="2286000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 Variable Text" pitchFamily="2" charset="0"/>
              </a:rPr>
              <a:t>CHALLENGES</a:t>
            </a:r>
            <a:endParaRPr lang="en-IN" sz="4000" dirty="0">
              <a:latin typeface="Segoe UI Variable Text" pitchFamily="2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B3EA3C-5461-69A4-A127-2B90F9221E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7200" y="5120640"/>
            <a:ext cx="3200400" cy="1184564"/>
          </a:xfrm>
        </p:spPr>
        <p:txBody>
          <a:bodyPr/>
          <a:lstStyle/>
          <a:p>
            <a:endParaRPr lang="en-IN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F58EB73-0186-6448-0D1D-125AE8304A42}"/>
              </a:ext>
            </a:extLst>
          </p:cNvPr>
          <p:cNvGrpSpPr/>
          <p:nvPr/>
        </p:nvGrpSpPr>
        <p:grpSpPr>
          <a:xfrm>
            <a:off x="4186019" y="1447216"/>
            <a:ext cx="2545663" cy="2943583"/>
            <a:chOff x="1439196" y="2358188"/>
            <a:chExt cx="2545663" cy="2943583"/>
          </a:xfrm>
        </p:grpSpPr>
        <p:grpSp>
          <p:nvGrpSpPr>
            <p:cNvPr id="6" name="object 4">
              <a:extLst>
                <a:ext uri="{FF2B5EF4-FFF2-40B4-BE49-F238E27FC236}">
                  <a16:creationId xmlns:a16="http://schemas.microsoft.com/office/drawing/2014/main" id="{0E55F99A-C6A0-669E-96A5-EE5644899672}"/>
                </a:ext>
              </a:extLst>
            </p:cNvPr>
            <p:cNvGrpSpPr/>
            <p:nvPr/>
          </p:nvGrpSpPr>
          <p:grpSpPr>
            <a:xfrm>
              <a:off x="1472289" y="2358188"/>
              <a:ext cx="2512570" cy="2943583"/>
              <a:chOff x="422236" y="4129370"/>
              <a:chExt cx="4201160" cy="5448300"/>
            </a:xfrm>
          </p:grpSpPr>
          <p:sp>
            <p:nvSpPr>
              <p:cNvPr id="8" name="object 5">
                <a:extLst>
                  <a:ext uri="{FF2B5EF4-FFF2-40B4-BE49-F238E27FC236}">
                    <a16:creationId xmlns:a16="http://schemas.microsoft.com/office/drawing/2014/main" id="{94031DBC-2C5E-F554-D5F2-0F25E1BC8B30}"/>
                  </a:ext>
                </a:extLst>
              </p:cNvPr>
              <p:cNvSpPr/>
              <p:nvPr/>
            </p:nvSpPr>
            <p:spPr>
              <a:xfrm>
                <a:off x="431765" y="4138865"/>
                <a:ext cx="4178935" cy="5429250"/>
              </a:xfrm>
              <a:custGeom>
                <a:avLst/>
                <a:gdLst/>
                <a:ahLst/>
                <a:cxnLst/>
                <a:rect l="l" t="t" r="r" b="b"/>
                <a:pathLst>
                  <a:path w="4178935" h="5429250">
                    <a:moveTo>
                      <a:pt x="0" y="5429066"/>
                    </a:moveTo>
                    <a:lnTo>
                      <a:pt x="0" y="0"/>
                    </a:lnTo>
                    <a:lnTo>
                      <a:pt x="4178639" y="0"/>
                    </a:lnTo>
                    <a:lnTo>
                      <a:pt x="4178639" y="5429066"/>
                    </a:lnTo>
                    <a:lnTo>
                      <a:pt x="0" y="5429066"/>
                    </a:lnTo>
                    <a:close/>
                  </a:path>
                </a:pathLst>
              </a:custGeom>
              <a:solidFill>
                <a:srgbClr val="E3E3E3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9" name="object 6">
                <a:extLst>
                  <a:ext uri="{FF2B5EF4-FFF2-40B4-BE49-F238E27FC236}">
                    <a16:creationId xmlns:a16="http://schemas.microsoft.com/office/drawing/2014/main" id="{B201B0D5-4D77-A8D3-D7BB-83D445BDC5F4}"/>
                  </a:ext>
                </a:extLst>
              </p:cNvPr>
              <p:cNvSpPr/>
              <p:nvPr/>
            </p:nvSpPr>
            <p:spPr>
              <a:xfrm>
                <a:off x="431765" y="4138899"/>
                <a:ext cx="4181475" cy="5429250"/>
              </a:xfrm>
              <a:custGeom>
                <a:avLst/>
                <a:gdLst/>
                <a:ahLst/>
                <a:cxnLst/>
                <a:rect l="l" t="t" r="r" b="b"/>
                <a:pathLst>
                  <a:path w="4181475" h="5429250">
                    <a:moveTo>
                      <a:pt x="0" y="0"/>
                    </a:moveTo>
                    <a:lnTo>
                      <a:pt x="4181474" y="0"/>
                    </a:lnTo>
                    <a:lnTo>
                      <a:pt x="4181474" y="5429182"/>
                    </a:lnTo>
                    <a:lnTo>
                      <a:pt x="0" y="5429182"/>
                    </a:lnTo>
                    <a:lnTo>
                      <a:pt x="0" y="0"/>
                    </a:lnTo>
                  </a:path>
                </a:pathLst>
              </a:custGeom>
              <a:ln w="19058">
                <a:solidFill>
                  <a:srgbClr val="292E3A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6D3ADE1-146A-0850-2CCE-FBC933B06BB2}"/>
                </a:ext>
              </a:extLst>
            </p:cNvPr>
            <p:cNvSpPr txBox="1"/>
            <p:nvPr/>
          </p:nvSpPr>
          <p:spPr>
            <a:xfrm>
              <a:off x="1439196" y="2709192"/>
              <a:ext cx="2462768" cy="220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5440" algn="ctr">
                <a:lnSpc>
                  <a:spcPct val="100000"/>
                </a:lnSpc>
                <a:spcBef>
                  <a:spcPts val="100"/>
                </a:spcBef>
              </a:pPr>
              <a:r>
                <a:rPr lang="en-US" sz="1800" b="1" spc="-135" dirty="0">
                  <a:solidFill>
                    <a:srgbClr val="292E3A"/>
                  </a:solidFill>
                  <a:latin typeface="Segoe UI Variable Text" pitchFamily="2" charset="0"/>
                  <a:cs typeface="Tahoma"/>
                </a:rPr>
                <a:t>Optimal</a:t>
              </a:r>
              <a:r>
                <a:rPr lang="en-US" sz="1800" b="1" spc="-85" dirty="0">
                  <a:solidFill>
                    <a:srgbClr val="292E3A"/>
                  </a:solidFill>
                  <a:latin typeface="Segoe UI Variable Text" pitchFamily="2" charset="0"/>
                  <a:cs typeface="Tahoma"/>
                </a:rPr>
                <a:t> </a:t>
              </a:r>
              <a:r>
                <a:rPr lang="en-US" sz="1800" b="1" spc="-90" dirty="0">
                  <a:solidFill>
                    <a:srgbClr val="292E3A"/>
                  </a:solidFill>
                  <a:latin typeface="Segoe UI Variable Text" pitchFamily="2" charset="0"/>
                  <a:cs typeface="Tahoma"/>
                </a:rPr>
                <a:t>location</a:t>
              </a:r>
              <a:endParaRPr lang="en-US" sz="1800" dirty="0">
                <a:latin typeface="Segoe UI Variable Text" pitchFamily="2" charset="0"/>
                <a:cs typeface="Tahoma"/>
              </a:endParaRPr>
            </a:p>
            <a:p>
              <a:pPr algn="ctr">
                <a:lnSpc>
                  <a:spcPct val="100000"/>
                </a:lnSpc>
                <a:spcBef>
                  <a:spcPts val="35"/>
                </a:spcBef>
              </a:pPr>
              <a:endParaRPr lang="en-US" sz="1800" dirty="0">
                <a:latin typeface="Segoe UI Variable Text" pitchFamily="2" charset="0"/>
                <a:cs typeface="Tahoma"/>
              </a:endParaRPr>
            </a:p>
            <a:p>
              <a:pPr marL="353695" marR="261620" indent="-84455" algn="ctr">
                <a:lnSpc>
                  <a:spcPct val="115500"/>
                </a:lnSpc>
              </a:pPr>
              <a:r>
                <a:rPr lang="en-US" sz="1800" spc="25" dirty="0">
                  <a:solidFill>
                    <a:srgbClr val="292E3A"/>
                  </a:solidFill>
                  <a:latin typeface="Segoe UI Variable Text" pitchFamily="2" charset="0"/>
                  <a:cs typeface="Tahoma"/>
                </a:rPr>
                <a:t>Optimal</a:t>
              </a:r>
              <a:r>
                <a:rPr lang="en-US" sz="1800" spc="-190" dirty="0">
                  <a:solidFill>
                    <a:srgbClr val="292E3A"/>
                  </a:solidFill>
                  <a:latin typeface="Segoe UI Variable Text" pitchFamily="2" charset="0"/>
                  <a:cs typeface="Tahoma"/>
                </a:rPr>
                <a:t> </a:t>
              </a:r>
              <a:r>
                <a:rPr lang="en-US" sz="1800" spc="40" dirty="0">
                  <a:solidFill>
                    <a:srgbClr val="292E3A"/>
                  </a:solidFill>
                  <a:latin typeface="Segoe UI Variable Text" pitchFamily="2" charset="0"/>
                  <a:cs typeface="Tahoma"/>
                </a:rPr>
                <a:t>warehouse </a:t>
              </a:r>
              <a:r>
                <a:rPr lang="en-US" sz="1800" spc="-1015" dirty="0">
                  <a:solidFill>
                    <a:srgbClr val="292E3A"/>
                  </a:solidFill>
                  <a:latin typeface="Segoe UI Variable Text" pitchFamily="2" charset="0"/>
                  <a:cs typeface="Tahoma"/>
                </a:rPr>
                <a:t> </a:t>
              </a:r>
              <a:r>
                <a:rPr lang="en-US" sz="1800" spc="45" dirty="0">
                  <a:solidFill>
                    <a:srgbClr val="292E3A"/>
                  </a:solidFill>
                  <a:latin typeface="Segoe UI Variable Text" pitchFamily="2" charset="0"/>
                  <a:cs typeface="Tahoma"/>
                </a:rPr>
                <a:t>levels</a:t>
              </a:r>
              <a:r>
                <a:rPr lang="en-US" sz="1800" spc="-130" dirty="0">
                  <a:solidFill>
                    <a:srgbClr val="292E3A"/>
                  </a:solidFill>
                  <a:latin typeface="Segoe UI Variable Text" pitchFamily="2" charset="0"/>
                  <a:cs typeface="Tahoma"/>
                </a:rPr>
                <a:t> </a:t>
              </a:r>
              <a:r>
                <a:rPr lang="en-US" sz="1800" spc="50" dirty="0">
                  <a:solidFill>
                    <a:srgbClr val="292E3A"/>
                  </a:solidFill>
                  <a:latin typeface="Segoe UI Variable Text" pitchFamily="2" charset="0"/>
                  <a:cs typeface="Tahoma"/>
                </a:rPr>
                <a:t>and</a:t>
              </a:r>
              <a:r>
                <a:rPr lang="en-US" sz="1800" spc="-130" dirty="0">
                  <a:solidFill>
                    <a:srgbClr val="292E3A"/>
                  </a:solidFill>
                  <a:latin typeface="Segoe UI Variable Text" pitchFamily="2" charset="0"/>
                  <a:cs typeface="Tahoma"/>
                </a:rPr>
                <a:t> </a:t>
              </a:r>
              <a:r>
                <a:rPr lang="en-US" sz="1800" spc="15" dirty="0">
                  <a:solidFill>
                    <a:srgbClr val="292E3A"/>
                  </a:solidFill>
                  <a:latin typeface="Segoe UI Variable Text" pitchFamily="2" charset="0"/>
                  <a:cs typeface="Tahoma"/>
                </a:rPr>
                <a:t>location</a:t>
              </a:r>
              <a:endParaRPr lang="en-US" sz="1800" dirty="0">
                <a:latin typeface="Segoe UI Variable Text" pitchFamily="2" charset="0"/>
                <a:cs typeface="Tahoma"/>
              </a:endParaRPr>
            </a:p>
            <a:p>
              <a:endParaRPr lang="en-IN" dirty="0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71CD853D-C0F1-D64C-B8E8-378C0B9137EA}"/>
              </a:ext>
            </a:extLst>
          </p:cNvPr>
          <p:cNvGrpSpPr/>
          <p:nvPr/>
        </p:nvGrpSpPr>
        <p:grpSpPr>
          <a:xfrm>
            <a:off x="6860609" y="3802326"/>
            <a:ext cx="2559938" cy="2944637"/>
            <a:chOff x="4253030" y="2362299"/>
            <a:chExt cx="2559938" cy="2944637"/>
          </a:xfrm>
        </p:grpSpPr>
        <p:grpSp>
          <p:nvGrpSpPr>
            <p:cNvPr id="11" name="object 4">
              <a:extLst>
                <a:ext uri="{FF2B5EF4-FFF2-40B4-BE49-F238E27FC236}">
                  <a16:creationId xmlns:a16="http://schemas.microsoft.com/office/drawing/2014/main" id="{02CB39FD-865C-2B31-01F8-7D9662F9CEF0}"/>
                </a:ext>
              </a:extLst>
            </p:cNvPr>
            <p:cNvGrpSpPr/>
            <p:nvPr/>
          </p:nvGrpSpPr>
          <p:grpSpPr>
            <a:xfrm>
              <a:off x="4253030" y="2362299"/>
              <a:ext cx="2499278" cy="2944637"/>
              <a:chOff x="422236" y="4129370"/>
              <a:chExt cx="4201160" cy="5448300"/>
            </a:xfrm>
          </p:grpSpPr>
          <p:sp>
            <p:nvSpPr>
              <p:cNvPr id="13" name="object 5">
                <a:extLst>
                  <a:ext uri="{FF2B5EF4-FFF2-40B4-BE49-F238E27FC236}">
                    <a16:creationId xmlns:a16="http://schemas.microsoft.com/office/drawing/2014/main" id="{E6A61597-81BF-36B9-9851-56093055927D}"/>
                  </a:ext>
                </a:extLst>
              </p:cNvPr>
              <p:cNvSpPr/>
              <p:nvPr/>
            </p:nvSpPr>
            <p:spPr>
              <a:xfrm>
                <a:off x="431765" y="4138865"/>
                <a:ext cx="4178935" cy="5429250"/>
              </a:xfrm>
              <a:custGeom>
                <a:avLst/>
                <a:gdLst/>
                <a:ahLst/>
                <a:cxnLst/>
                <a:rect l="l" t="t" r="r" b="b"/>
                <a:pathLst>
                  <a:path w="4178935" h="5429250">
                    <a:moveTo>
                      <a:pt x="0" y="5429066"/>
                    </a:moveTo>
                    <a:lnTo>
                      <a:pt x="0" y="0"/>
                    </a:lnTo>
                    <a:lnTo>
                      <a:pt x="4178639" y="0"/>
                    </a:lnTo>
                    <a:lnTo>
                      <a:pt x="4178639" y="5429066"/>
                    </a:lnTo>
                    <a:lnTo>
                      <a:pt x="0" y="5429066"/>
                    </a:lnTo>
                    <a:close/>
                  </a:path>
                </a:pathLst>
              </a:custGeom>
              <a:solidFill>
                <a:srgbClr val="E3E3E3"/>
              </a:solid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14" name="object 6">
                <a:extLst>
                  <a:ext uri="{FF2B5EF4-FFF2-40B4-BE49-F238E27FC236}">
                    <a16:creationId xmlns:a16="http://schemas.microsoft.com/office/drawing/2014/main" id="{6A1031AE-86E1-C69B-FB2A-16F69E0FFDC9}"/>
                  </a:ext>
                </a:extLst>
              </p:cNvPr>
              <p:cNvSpPr/>
              <p:nvPr/>
            </p:nvSpPr>
            <p:spPr>
              <a:xfrm>
                <a:off x="431765" y="4138899"/>
                <a:ext cx="4181475" cy="5429250"/>
              </a:xfrm>
              <a:custGeom>
                <a:avLst/>
                <a:gdLst/>
                <a:ahLst/>
                <a:cxnLst/>
                <a:rect l="l" t="t" r="r" b="b"/>
                <a:pathLst>
                  <a:path w="4181475" h="5429250">
                    <a:moveTo>
                      <a:pt x="0" y="0"/>
                    </a:moveTo>
                    <a:lnTo>
                      <a:pt x="4181474" y="0"/>
                    </a:lnTo>
                    <a:lnTo>
                      <a:pt x="4181474" y="5429182"/>
                    </a:lnTo>
                    <a:lnTo>
                      <a:pt x="0" y="5429182"/>
                    </a:lnTo>
                    <a:lnTo>
                      <a:pt x="0" y="0"/>
                    </a:lnTo>
                  </a:path>
                </a:pathLst>
              </a:custGeom>
              <a:ln w="19058">
                <a:solidFill>
                  <a:srgbClr val="292E3A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BDAB8FE-5E7D-256E-030C-E68CABF597DF}"/>
                </a:ext>
              </a:extLst>
            </p:cNvPr>
            <p:cNvSpPr txBox="1"/>
            <p:nvPr/>
          </p:nvSpPr>
          <p:spPr>
            <a:xfrm>
              <a:off x="4362229" y="2687070"/>
              <a:ext cx="2450739" cy="19035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R="260350" algn="ctr">
                <a:lnSpc>
                  <a:spcPct val="100000"/>
                </a:lnSpc>
                <a:spcBef>
                  <a:spcPts val="100"/>
                </a:spcBef>
              </a:pPr>
              <a:r>
                <a:rPr lang="en-US" sz="1800" b="1" spc="25" dirty="0">
                  <a:solidFill>
                    <a:srgbClr val="292E3A"/>
                  </a:solidFill>
                  <a:latin typeface="Segoe UI Variable Text" pitchFamily="2" charset="0"/>
                  <a:cs typeface="Tahoma"/>
                </a:rPr>
                <a:t>Cost</a:t>
              </a:r>
              <a:r>
                <a:rPr lang="en-US" sz="1800" b="1" spc="-95" dirty="0">
                  <a:solidFill>
                    <a:srgbClr val="292E3A"/>
                  </a:solidFill>
                  <a:latin typeface="Segoe UI Variable Text" pitchFamily="2" charset="0"/>
                  <a:cs typeface="Tahoma"/>
                </a:rPr>
                <a:t> </a:t>
              </a:r>
              <a:r>
                <a:rPr lang="en-US" sz="1800" b="1" spc="-80" dirty="0">
                  <a:solidFill>
                    <a:srgbClr val="292E3A"/>
                  </a:solidFill>
                  <a:latin typeface="Segoe UI Variable Text" pitchFamily="2" charset="0"/>
                  <a:cs typeface="Tahoma"/>
                </a:rPr>
                <a:t>Reduction</a:t>
              </a:r>
              <a:endParaRPr lang="en-US" sz="1800" dirty="0">
                <a:latin typeface="Segoe UI Variable Text" pitchFamily="2" charset="0"/>
                <a:cs typeface="Tahoma"/>
              </a:endParaRPr>
            </a:p>
            <a:p>
              <a:pPr>
                <a:lnSpc>
                  <a:spcPct val="100000"/>
                </a:lnSpc>
                <a:spcBef>
                  <a:spcPts val="35"/>
                </a:spcBef>
              </a:pPr>
              <a:endParaRPr lang="en-US" sz="1800" dirty="0">
                <a:latin typeface="Segoe UI Variable Text" pitchFamily="2" charset="0"/>
                <a:cs typeface="Tahoma"/>
              </a:endParaRPr>
            </a:p>
            <a:p>
              <a:pPr marL="95250" marR="355600" algn="ctr">
                <a:lnSpc>
                  <a:spcPct val="115500"/>
                </a:lnSpc>
              </a:pPr>
              <a:r>
                <a:rPr lang="en-US" sz="1800" spc="105" dirty="0">
                  <a:solidFill>
                    <a:srgbClr val="292E3A"/>
                  </a:solidFill>
                  <a:latin typeface="Segoe UI Variable Text" pitchFamily="2" charset="0"/>
                  <a:cs typeface="Tahoma"/>
                </a:rPr>
                <a:t>Reduce </a:t>
              </a:r>
              <a:r>
                <a:rPr lang="en-US" sz="1800" spc="20" dirty="0">
                  <a:solidFill>
                    <a:srgbClr val="292E3A"/>
                  </a:solidFill>
                  <a:latin typeface="Segoe UI Variable Text" pitchFamily="2" charset="0"/>
                  <a:cs typeface="Tahoma"/>
                </a:rPr>
                <a:t>variable </a:t>
              </a:r>
              <a:r>
                <a:rPr lang="en-US" sz="1800" spc="80" dirty="0">
                  <a:solidFill>
                    <a:srgbClr val="292E3A"/>
                  </a:solidFill>
                  <a:latin typeface="Segoe UI Variable Text" pitchFamily="2" charset="0"/>
                  <a:cs typeface="Tahoma"/>
                </a:rPr>
                <a:t>costs</a:t>
              </a:r>
              <a:r>
                <a:rPr lang="en-US" sz="1800" spc="-145" dirty="0">
                  <a:solidFill>
                    <a:srgbClr val="292E3A"/>
                  </a:solidFill>
                  <a:latin typeface="Segoe UI Variable Text" pitchFamily="2" charset="0"/>
                  <a:cs typeface="Tahoma"/>
                </a:rPr>
                <a:t> </a:t>
              </a:r>
              <a:r>
                <a:rPr lang="en-US" sz="1800" spc="10" dirty="0">
                  <a:solidFill>
                    <a:srgbClr val="292E3A"/>
                  </a:solidFill>
                  <a:latin typeface="Segoe UI Variable Text" pitchFamily="2" charset="0"/>
                  <a:cs typeface="Tahoma"/>
                </a:rPr>
                <a:t>like</a:t>
              </a:r>
              <a:r>
                <a:rPr lang="en-US" sz="1800" spc="-145" dirty="0">
                  <a:solidFill>
                    <a:srgbClr val="292E3A"/>
                  </a:solidFill>
                  <a:latin typeface="Segoe UI Variable Text" pitchFamily="2" charset="0"/>
                  <a:cs typeface="Tahoma"/>
                </a:rPr>
                <a:t> </a:t>
              </a:r>
              <a:r>
                <a:rPr lang="en-US" sz="1800" spc="-25" dirty="0">
                  <a:solidFill>
                    <a:srgbClr val="292E3A"/>
                  </a:solidFill>
                  <a:latin typeface="Segoe UI Variable Text" pitchFamily="2" charset="0"/>
                  <a:cs typeface="Tahoma"/>
                </a:rPr>
                <a:t>transport, </a:t>
              </a:r>
              <a:r>
                <a:rPr lang="en-US" sz="1800" spc="-1015" dirty="0">
                  <a:solidFill>
                    <a:srgbClr val="292E3A"/>
                  </a:solidFill>
                  <a:latin typeface="Segoe UI Variable Text" pitchFamily="2" charset="0"/>
                  <a:cs typeface="Tahoma"/>
                </a:rPr>
                <a:t> </a:t>
              </a:r>
              <a:r>
                <a:rPr lang="en-US" sz="1800" spc="-5" dirty="0">
                  <a:solidFill>
                    <a:srgbClr val="292E3A"/>
                  </a:solidFill>
                  <a:latin typeface="Segoe UI Variable Text" pitchFamily="2" charset="0"/>
                  <a:cs typeface="Tahoma"/>
                </a:rPr>
                <a:t>holding, </a:t>
              </a:r>
              <a:r>
                <a:rPr lang="en-US" sz="1800" spc="50" dirty="0">
                  <a:solidFill>
                    <a:srgbClr val="292E3A"/>
                  </a:solidFill>
                  <a:latin typeface="Segoe UI Variable Text" pitchFamily="2" charset="0"/>
                  <a:cs typeface="Tahoma"/>
                </a:rPr>
                <a:t>and </a:t>
              </a:r>
              <a:r>
                <a:rPr lang="en-US" sz="1800" spc="55" dirty="0">
                  <a:solidFill>
                    <a:srgbClr val="292E3A"/>
                  </a:solidFill>
                  <a:latin typeface="Segoe UI Variable Text" pitchFamily="2" charset="0"/>
                  <a:cs typeface="Tahoma"/>
                </a:rPr>
                <a:t> </a:t>
              </a:r>
              <a:r>
                <a:rPr lang="en-US" sz="1800" spc="10" dirty="0">
                  <a:solidFill>
                    <a:srgbClr val="292E3A"/>
                  </a:solidFill>
                  <a:latin typeface="Segoe UI Variable Text" pitchFamily="2" charset="0"/>
                  <a:cs typeface="Tahoma"/>
                </a:rPr>
                <a:t>shortage</a:t>
              </a:r>
              <a:endParaRPr lang="en-IN" dirty="0">
                <a:latin typeface="Segoe UI Variable Text" pitchFamily="2" charset="0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DC17502-D427-60AA-C5F3-C481EF33EE60}"/>
              </a:ext>
            </a:extLst>
          </p:cNvPr>
          <p:cNvGrpSpPr/>
          <p:nvPr/>
        </p:nvGrpSpPr>
        <p:grpSpPr>
          <a:xfrm>
            <a:off x="9493004" y="1452346"/>
            <a:ext cx="2499278" cy="2954969"/>
            <a:chOff x="7028184" y="2358175"/>
            <a:chExt cx="2499278" cy="2954969"/>
          </a:xfrm>
        </p:grpSpPr>
        <p:grpSp>
          <p:nvGrpSpPr>
            <p:cNvPr id="16" name="object 4">
              <a:extLst>
                <a:ext uri="{FF2B5EF4-FFF2-40B4-BE49-F238E27FC236}">
                  <a16:creationId xmlns:a16="http://schemas.microsoft.com/office/drawing/2014/main" id="{5E51E0D9-BE02-5683-AAD8-D9AECF00335F}"/>
                </a:ext>
              </a:extLst>
            </p:cNvPr>
            <p:cNvGrpSpPr/>
            <p:nvPr/>
          </p:nvGrpSpPr>
          <p:grpSpPr>
            <a:xfrm>
              <a:off x="7028184" y="2358175"/>
              <a:ext cx="2499278" cy="2954969"/>
              <a:chOff x="422236" y="4129370"/>
              <a:chExt cx="4201160" cy="5448300"/>
            </a:xfrm>
          </p:grpSpPr>
          <p:sp>
            <p:nvSpPr>
              <p:cNvPr id="18" name="object 5">
                <a:extLst>
                  <a:ext uri="{FF2B5EF4-FFF2-40B4-BE49-F238E27FC236}">
                    <a16:creationId xmlns:a16="http://schemas.microsoft.com/office/drawing/2014/main" id="{E8C46E7E-9607-EF7D-FE16-108856A922C4}"/>
                  </a:ext>
                </a:extLst>
              </p:cNvPr>
              <p:cNvSpPr/>
              <p:nvPr/>
            </p:nvSpPr>
            <p:spPr>
              <a:xfrm>
                <a:off x="431765" y="4138865"/>
                <a:ext cx="4178935" cy="5429250"/>
              </a:xfrm>
              <a:custGeom>
                <a:avLst/>
                <a:gdLst/>
                <a:ahLst/>
                <a:cxnLst/>
                <a:rect l="l" t="t" r="r" b="b"/>
                <a:pathLst>
                  <a:path w="4178935" h="5429250">
                    <a:moveTo>
                      <a:pt x="0" y="5429066"/>
                    </a:moveTo>
                    <a:lnTo>
                      <a:pt x="0" y="0"/>
                    </a:lnTo>
                    <a:lnTo>
                      <a:pt x="4178639" y="0"/>
                    </a:lnTo>
                    <a:lnTo>
                      <a:pt x="4178639" y="5429066"/>
                    </a:lnTo>
                    <a:lnTo>
                      <a:pt x="0" y="5429066"/>
                    </a:lnTo>
                    <a:close/>
                  </a:path>
                </a:pathLst>
              </a:custGeom>
              <a:solidFill>
                <a:srgbClr val="E3E3E3"/>
              </a:solid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19" name="object 6">
                <a:extLst>
                  <a:ext uri="{FF2B5EF4-FFF2-40B4-BE49-F238E27FC236}">
                    <a16:creationId xmlns:a16="http://schemas.microsoft.com/office/drawing/2014/main" id="{B60E01D3-9B01-42DF-2D32-F3DA2971C2EF}"/>
                  </a:ext>
                </a:extLst>
              </p:cNvPr>
              <p:cNvSpPr/>
              <p:nvPr/>
            </p:nvSpPr>
            <p:spPr>
              <a:xfrm>
                <a:off x="431765" y="4138899"/>
                <a:ext cx="4181475" cy="5429250"/>
              </a:xfrm>
              <a:custGeom>
                <a:avLst/>
                <a:gdLst/>
                <a:ahLst/>
                <a:cxnLst/>
                <a:rect l="l" t="t" r="r" b="b"/>
                <a:pathLst>
                  <a:path w="4181475" h="5429250">
                    <a:moveTo>
                      <a:pt x="0" y="0"/>
                    </a:moveTo>
                    <a:lnTo>
                      <a:pt x="4181474" y="0"/>
                    </a:lnTo>
                    <a:lnTo>
                      <a:pt x="4181474" y="5429182"/>
                    </a:lnTo>
                    <a:lnTo>
                      <a:pt x="0" y="5429182"/>
                    </a:lnTo>
                    <a:lnTo>
                      <a:pt x="0" y="0"/>
                    </a:lnTo>
                  </a:path>
                </a:pathLst>
              </a:custGeom>
              <a:ln w="19058">
                <a:solidFill>
                  <a:srgbClr val="292E3A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429A3E5-8C3E-9C6F-AA27-86C8B23D85DE}"/>
                </a:ext>
              </a:extLst>
            </p:cNvPr>
            <p:cNvSpPr txBox="1"/>
            <p:nvPr/>
          </p:nvSpPr>
          <p:spPr>
            <a:xfrm>
              <a:off x="7170279" y="2675970"/>
              <a:ext cx="2213203" cy="22528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R="167640" algn="ctr">
                <a:lnSpc>
                  <a:spcPct val="100000"/>
                </a:lnSpc>
                <a:spcBef>
                  <a:spcPts val="100"/>
                </a:spcBef>
              </a:pPr>
              <a:r>
                <a:rPr lang="en-US" sz="1800" b="1" spc="-130" dirty="0">
                  <a:solidFill>
                    <a:srgbClr val="292E3A"/>
                  </a:solidFill>
                  <a:latin typeface="Segoe UI Variable Text" pitchFamily="2" charset="0"/>
                  <a:cs typeface="Tahoma"/>
                </a:rPr>
                <a:t>Optimization</a:t>
              </a:r>
              <a:endParaRPr lang="en-US" sz="1800" dirty="0">
                <a:latin typeface="Segoe UI Variable Text" pitchFamily="2" charset="0"/>
                <a:cs typeface="Tahoma"/>
              </a:endParaRPr>
            </a:p>
            <a:p>
              <a:pPr>
                <a:lnSpc>
                  <a:spcPct val="100000"/>
                </a:lnSpc>
                <a:spcBef>
                  <a:spcPts val="35"/>
                </a:spcBef>
              </a:pPr>
              <a:endParaRPr lang="en-US" sz="1800" dirty="0">
                <a:latin typeface="Segoe UI Variable Text" pitchFamily="2" charset="0"/>
                <a:cs typeface="Tahoma"/>
              </a:endParaRPr>
            </a:p>
            <a:p>
              <a:pPr marL="31115" marR="312420" algn="ctr">
                <a:lnSpc>
                  <a:spcPct val="115500"/>
                </a:lnSpc>
              </a:pPr>
              <a:r>
                <a:rPr lang="en-US" sz="1800" spc="15" dirty="0">
                  <a:solidFill>
                    <a:srgbClr val="292E3A"/>
                  </a:solidFill>
                  <a:latin typeface="Segoe UI Variable Text" pitchFamily="2" charset="0"/>
                  <a:cs typeface="Tahoma"/>
                </a:rPr>
                <a:t>Optimization</a:t>
              </a:r>
            </a:p>
            <a:p>
              <a:pPr marL="31115" marR="312420" algn="ctr">
                <a:lnSpc>
                  <a:spcPct val="115500"/>
                </a:lnSpc>
              </a:pPr>
              <a:r>
                <a:rPr lang="en-US" sz="1800" spc="35" dirty="0">
                  <a:solidFill>
                    <a:srgbClr val="292E3A"/>
                  </a:solidFill>
                  <a:latin typeface="Segoe UI Variable Text" pitchFamily="2" charset="0"/>
                  <a:cs typeface="Tahoma"/>
                </a:rPr>
                <a:t>involves</a:t>
              </a:r>
              <a:r>
                <a:rPr lang="en-US" sz="1800" spc="-190" dirty="0">
                  <a:solidFill>
                    <a:srgbClr val="292E3A"/>
                  </a:solidFill>
                  <a:latin typeface="Segoe UI Variable Text" pitchFamily="2" charset="0"/>
                  <a:cs typeface="Tahoma"/>
                </a:rPr>
                <a:t> </a:t>
              </a:r>
              <a:r>
                <a:rPr lang="en-US" sz="1800" spc="25" dirty="0">
                  <a:solidFill>
                    <a:srgbClr val="292E3A"/>
                  </a:solidFill>
                  <a:latin typeface="Segoe UI Variable Text" pitchFamily="2" charset="0"/>
                  <a:cs typeface="Tahoma"/>
                </a:rPr>
                <a:t>maximizing </a:t>
              </a:r>
              <a:r>
                <a:rPr lang="en-US" sz="1800" spc="-1015" dirty="0">
                  <a:solidFill>
                    <a:srgbClr val="292E3A"/>
                  </a:solidFill>
                  <a:latin typeface="Segoe UI Variable Text" pitchFamily="2" charset="0"/>
                  <a:cs typeface="Tahoma"/>
                </a:rPr>
                <a:t> </a:t>
              </a:r>
              <a:r>
                <a:rPr lang="en-US" sz="1800" spc="-20" dirty="0">
                  <a:solidFill>
                    <a:srgbClr val="292E3A"/>
                  </a:solidFill>
                  <a:latin typeface="Segoe UI Variable Text" pitchFamily="2" charset="0"/>
                  <a:cs typeface="Tahoma"/>
                </a:rPr>
                <a:t>or </a:t>
              </a:r>
              <a:r>
                <a:rPr lang="en-US" sz="1800" spc="5" dirty="0">
                  <a:solidFill>
                    <a:srgbClr val="292E3A"/>
                  </a:solidFill>
                  <a:latin typeface="Segoe UI Variable Text" pitchFamily="2" charset="0"/>
                  <a:cs typeface="Tahoma"/>
                </a:rPr>
                <a:t>minimizing </a:t>
              </a:r>
              <a:r>
                <a:rPr lang="en-US" sz="1800" spc="114" dirty="0">
                  <a:solidFill>
                    <a:srgbClr val="292E3A"/>
                  </a:solidFill>
                  <a:latin typeface="Segoe UI Variable Text" pitchFamily="2" charset="0"/>
                  <a:cs typeface="Tahoma"/>
                </a:rPr>
                <a:t>a </a:t>
              </a:r>
              <a:r>
                <a:rPr lang="en-US" sz="1800" spc="120" dirty="0">
                  <a:solidFill>
                    <a:srgbClr val="292E3A"/>
                  </a:solidFill>
                  <a:latin typeface="Segoe UI Variable Text" pitchFamily="2" charset="0"/>
                  <a:cs typeface="Tahoma"/>
                </a:rPr>
                <a:t> </a:t>
              </a:r>
              <a:r>
                <a:rPr lang="en-US" sz="1800" spc="5" dirty="0">
                  <a:solidFill>
                    <a:srgbClr val="292E3A"/>
                  </a:solidFill>
                  <a:latin typeface="Segoe UI Variable Text" pitchFamily="2" charset="0"/>
                  <a:cs typeface="Tahoma"/>
                </a:rPr>
                <a:t>certain</a:t>
              </a:r>
              <a:r>
                <a:rPr lang="en-US" sz="1800" spc="-125" dirty="0">
                  <a:solidFill>
                    <a:srgbClr val="292E3A"/>
                  </a:solidFill>
                  <a:latin typeface="Segoe UI Variable Text" pitchFamily="2" charset="0"/>
                  <a:cs typeface="Tahoma"/>
                </a:rPr>
                <a:t> </a:t>
              </a:r>
              <a:r>
                <a:rPr lang="en-US" sz="1800" spc="-10" dirty="0">
                  <a:solidFill>
                    <a:srgbClr val="292E3A"/>
                  </a:solidFill>
                  <a:latin typeface="Segoe UI Variable Text" pitchFamily="2" charset="0"/>
                  <a:cs typeface="Tahoma"/>
                </a:rPr>
                <a:t>objective.</a:t>
              </a:r>
              <a:endParaRPr lang="en-US" sz="1800" dirty="0">
                <a:latin typeface="Segoe UI Variable Text" pitchFamily="2" charset="0"/>
                <a:cs typeface="Tahom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765351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4ECFAB-95DD-BB6C-AB49-874293E787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Warehouse Management</a:t>
            </a:r>
            <a:endParaRPr lang="en-IN" dirty="0"/>
          </a:p>
        </p:txBody>
      </p:sp>
      <p:pic>
        <p:nvPicPr>
          <p:cNvPr id="3" name="object 6">
            <a:extLst>
              <a:ext uri="{FF2B5EF4-FFF2-40B4-BE49-F238E27FC236}">
                <a16:creationId xmlns:a16="http://schemas.microsoft.com/office/drawing/2014/main" id="{468C12DD-8E85-7DBC-F59D-ADC6961FFD22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37474" y="2069430"/>
            <a:ext cx="4369868" cy="380197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5316837-482E-EB0F-03AE-EF433DF66C80}"/>
              </a:ext>
            </a:extLst>
          </p:cNvPr>
          <p:cNvSpPr txBox="1"/>
          <p:nvPr/>
        </p:nvSpPr>
        <p:spPr>
          <a:xfrm>
            <a:off x="6126480" y="1971411"/>
            <a:ext cx="4649002" cy="39980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2044" marR="9144" indent="-342900" algn="just">
              <a:lnSpc>
                <a:spcPct val="116000"/>
              </a:lnSpc>
              <a:spcBef>
                <a:spcPts val="100"/>
              </a:spcBef>
              <a:spcAft>
                <a:spcPts val="0"/>
              </a:spcAft>
              <a:buClr>
                <a:schemeClr val="accent1"/>
              </a:buClr>
              <a:buFont typeface="Wingdings" panose="05000000000000000000" pitchFamily="2" charset="2"/>
              <a:buChar char="q"/>
            </a:pPr>
            <a:r>
              <a:rPr lang="en-IN" sz="2000" dirty="0"/>
              <a:t>Warehouse management refers to the process of  </a:t>
            </a:r>
            <a:r>
              <a:rPr lang="en-IN" sz="2000" b="1" dirty="0"/>
              <a:t>organizing, controlling, and optimizing various  activities </a:t>
            </a:r>
            <a:r>
              <a:rPr lang="en-IN" sz="2000" dirty="0"/>
              <a:t>within a warehouse or distribution centre.</a:t>
            </a:r>
          </a:p>
          <a:p>
            <a:pPr marL="352044" marR="18288" indent="-342900" algn="just">
              <a:lnSpc>
                <a:spcPct val="116000"/>
              </a:lnSpc>
              <a:spcBef>
                <a:spcPts val="5"/>
              </a:spcBef>
              <a:spcAft>
                <a:spcPts val="0"/>
              </a:spcAft>
              <a:buClr>
                <a:schemeClr val="accent1"/>
              </a:buClr>
              <a:buFont typeface="Wingdings" panose="05000000000000000000" pitchFamily="2" charset="2"/>
              <a:buChar char="q"/>
            </a:pPr>
            <a:endParaRPr lang="en-IN" sz="2000" dirty="0"/>
          </a:p>
          <a:p>
            <a:pPr marL="352044" marR="18288" indent="-342900" algn="just">
              <a:lnSpc>
                <a:spcPct val="116000"/>
              </a:lnSpc>
              <a:spcBef>
                <a:spcPts val="5"/>
              </a:spcBef>
              <a:spcAft>
                <a:spcPts val="0"/>
              </a:spcAft>
              <a:buClr>
                <a:schemeClr val="accent1"/>
              </a:buClr>
              <a:buFont typeface="Wingdings" panose="05000000000000000000" pitchFamily="2" charset="2"/>
              <a:buChar char="q"/>
            </a:pPr>
            <a:r>
              <a:rPr lang="en-IN" sz="2000" dirty="0"/>
              <a:t>It involves the </a:t>
            </a:r>
            <a:r>
              <a:rPr lang="en-IN" sz="2000" b="1" dirty="0"/>
              <a:t>effective utilization of resources,</a:t>
            </a:r>
            <a:r>
              <a:rPr lang="en-IN" sz="2000" dirty="0"/>
              <a:t>  such as space, labour, equipment, and inventory, to  ensure </a:t>
            </a:r>
            <a:r>
              <a:rPr lang="en-IN" sz="2000" b="1" dirty="0"/>
              <a:t>smooth operations</a:t>
            </a:r>
            <a:r>
              <a:rPr lang="en-IN" sz="2000" dirty="0"/>
              <a:t>, timely order fulfilment,  and efficient inventory management.</a:t>
            </a:r>
          </a:p>
        </p:txBody>
      </p:sp>
    </p:spTree>
    <p:extLst>
      <p:ext uri="{BB962C8B-B14F-4D97-AF65-F5344CB8AC3E}">
        <p14:creationId xmlns:p14="http://schemas.microsoft.com/office/powerpoint/2010/main" val="27613965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4ECFAB-95DD-BB6C-AB49-874293E787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Role of Warehouse in Supply Chain</a:t>
            </a:r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316837-482E-EB0F-03AE-EF433DF66C80}"/>
              </a:ext>
            </a:extLst>
          </p:cNvPr>
          <p:cNvSpPr txBox="1"/>
          <p:nvPr/>
        </p:nvSpPr>
        <p:spPr>
          <a:xfrm>
            <a:off x="6126480" y="1917618"/>
            <a:ext cx="5422790" cy="43536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2044" marR="18288" indent="-342900" algn="just">
              <a:lnSpc>
                <a:spcPct val="116000"/>
              </a:lnSpc>
              <a:spcBef>
                <a:spcPts val="5"/>
              </a:spcBef>
              <a:buClr>
                <a:schemeClr val="accent1"/>
              </a:buClr>
              <a:buFont typeface="Wingdings" panose="05000000000000000000" pitchFamily="2" charset="2"/>
              <a:buChar char="q"/>
            </a:pPr>
            <a:r>
              <a:rPr lang="en-IN" sz="2000" dirty="0"/>
              <a:t>The supply chain refers to </a:t>
            </a:r>
            <a:r>
              <a:rPr lang="en-IN" sz="2000" b="1" dirty="0"/>
              <a:t>the network of  organizations, activities, resources, and processes  </a:t>
            </a:r>
            <a:r>
              <a:rPr lang="en-IN" sz="2000" dirty="0"/>
              <a:t>involved in producing, distributing, and delivering goods  or services from suppliers to customers.</a:t>
            </a:r>
          </a:p>
          <a:p>
            <a:pPr marL="352044" marR="18288" indent="-342900" algn="just">
              <a:lnSpc>
                <a:spcPct val="116000"/>
              </a:lnSpc>
              <a:spcBef>
                <a:spcPts val="5"/>
              </a:spcBef>
              <a:buClr>
                <a:schemeClr val="accent1"/>
              </a:buClr>
              <a:buFont typeface="Wingdings" panose="05000000000000000000" pitchFamily="2" charset="2"/>
              <a:buChar char="q"/>
            </a:pPr>
            <a:endParaRPr lang="en-IN" sz="2000" dirty="0"/>
          </a:p>
          <a:p>
            <a:pPr marL="352044" marR="18288" indent="-342900" algn="just">
              <a:lnSpc>
                <a:spcPct val="116000"/>
              </a:lnSpc>
              <a:spcBef>
                <a:spcPts val="5"/>
              </a:spcBef>
              <a:buClr>
                <a:schemeClr val="accent1"/>
              </a:buClr>
              <a:buFont typeface="Wingdings" panose="05000000000000000000" pitchFamily="2" charset="2"/>
              <a:buChar char="q"/>
            </a:pPr>
            <a:r>
              <a:rPr lang="en-IN" sz="2000" dirty="0"/>
              <a:t>The role of warehouses encompasses their </a:t>
            </a:r>
            <a:r>
              <a:rPr lang="en-IN" sz="2000" b="1" dirty="0"/>
              <a:t>strategic  positioning </a:t>
            </a:r>
            <a:r>
              <a:rPr lang="en-IN" sz="2000" dirty="0"/>
              <a:t>in inventory management, order  fulfilment, consolidation, distribution, and value-added  services, among others.</a:t>
            </a:r>
          </a:p>
          <a:p>
            <a:pPr marL="9144" marR="9144">
              <a:lnSpc>
                <a:spcPct val="116000"/>
              </a:lnSpc>
              <a:spcBef>
                <a:spcPts val="100"/>
              </a:spcBef>
              <a:spcAft>
                <a:spcPts val="0"/>
              </a:spcAft>
              <a:buClr>
                <a:schemeClr val="accent1"/>
              </a:buClr>
            </a:pP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8613F7-7584-D260-5146-4F6EB06168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063" y="2415939"/>
            <a:ext cx="4814456" cy="2849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4659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The Capacity Constraint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49680" y="1998134"/>
            <a:ext cx="10058400" cy="4023360"/>
          </a:xfrm>
        </p:spPr>
        <p:txBody>
          <a:bodyPr anchor="t">
            <a:normAutofit/>
          </a:bodyPr>
          <a:lstStyle/>
          <a:p>
            <a:pPr algn="just">
              <a:lnSpc>
                <a:spcPct val="100000"/>
              </a:lnSpc>
              <a:spcAft>
                <a:spcPts val="1800"/>
              </a:spcAft>
              <a:buFont typeface="Wingdings" panose="05000000000000000000" pitchFamily="2" charset="2"/>
              <a:buChar char="q"/>
            </a:pPr>
            <a:r>
              <a:rPr lang="en-US" dirty="0"/>
              <a:t>Let's consider a real-world situation: a retail company with multiple stores. Suppose the company wants to determine the optimal placement of new stores to serve customers efficiently while minimizing costs.</a:t>
            </a:r>
          </a:p>
          <a:p>
            <a:pPr algn="just">
              <a:lnSpc>
                <a:spcPct val="100000"/>
              </a:lnSpc>
              <a:spcAft>
                <a:spcPts val="1800"/>
              </a:spcAft>
              <a:buFont typeface="Wingdings" panose="05000000000000000000" pitchFamily="2" charset="2"/>
              <a:buChar char="q"/>
            </a:pPr>
            <a:r>
              <a:rPr lang="en-US" dirty="0"/>
              <a:t>In the real world, we </a:t>
            </a:r>
            <a:r>
              <a:rPr lang="en-US" b="1" dirty="0"/>
              <a:t>can't have </a:t>
            </a:r>
            <a:r>
              <a:rPr lang="en-US" dirty="0"/>
              <a:t>facilities with </a:t>
            </a:r>
            <a:r>
              <a:rPr lang="en-US" b="1" dirty="0"/>
              <a:t>infinite capacities</a:t>
            </a:r>
            <a:r>
              <a:rPr lang="en-US" dirty="0"/>
              <a:t>, there are practical limitations on the size of warehouses due to cost, and space availability.</a:t>
            </a:r>
          </a:p>
          <a:p>
            <a:pPr algn="just">
              <a:lnSpc>
                <a:spcPct val="100000"/>
              </a:lnSpc>
              <a:spcAft>
                <a:spcPts val="1800"/>
              </a:spcAft>
              <a:buFont typeface="Wingdings" panose="05000000000000000000" pitchFamily="2" charset="2"/>
              <a:buChar char="q"/>
            </a:pPr>
            <a:r>
              <a:rPr lang="en-US" dirty="0"/>
              <a:t>By introducing capacity constraints, the company can ensure that each store operates optimally, within the given limitations while achieving a balance between cost-efficiency and customer satisfaction.</a:t>
            </a:r>
          </a:p>
        </p:txBody>
      </p:sp>
    </p:spTree>
    <p:extLst>
      <p:ext uri="{BB962C8B-B14F-4D97-AF65-F5344CB8AC3E}">
        <p14:creationId xmlns:p14="http://schemas.microsoft.com/office/powerpoint/2010/main" val="19603196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The Capacitated Problem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890" y="1900993"/>
            <a:ext cx="6062210" cy="3912843"/>
          </a:xfr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77000" y="2366435"/>
            <a:ext cx="4937760" cy="4023360"/>
          </a:xfrm>
        </p:spPr>
        <p:txBody>
          <a:bodyPr>
            <a:normAutofit/>
          </a:bodyPr>
          <a:lstStyle/>
          <a:p>
            <a:pPr algn="just">
              <a:spcAft>
                <a:spcPts val="1800"/>
              </a:spcAft>
              <a:buFont typeface="Wingdings" panose="05000000000000000000" pitchFamily="2" charset="2"/>
              <a:buChar char="q"/>
            </a:pPr>
            <a:r>
              <a:rPr lang="en-US" dirty="0"/>
              <a:t>In facility location optimization, the capacitated constraints problem refers to the inclusion of capacity limitations for the warehouses being considered. </a:t>
            </a:r>
          </a:p>
          <a:p>
            <a:pPr algn="just">
              <a:spcAft>
                <a:spcPts val="1800"/>
              </a:spcAft>
              <a:buFont typeface="Wingdings" panose="05000000000000000000" pitchFamily="2" charset="2"/>
              <a:buChar char="q"/>
            </a:pPr>
            <a:r>
              <a:rPr lang="en-US" dirty="0"/>
              <a:t>This means the facilities must not exceed their capacity when serving customers or fulfilling demand</a:t>
            </a:r>
          </a:p>
        </p:txBody>
      </p:sp>
    </p:spTree>
    <p:extLst>
      <p:ext uri="{BB962C8B-B14F-4D97-AF65-F5344CB8AC3E}">
        <p14:creationId xmlns:p14="http://schemas.microsoft.com/office/powerpoint/2010/main" val="2419089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The Example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55383" y="2070524"/>
            <a:ext cx="4937760" cy="4023360"/>
          </a:xfrm>
        </p:spPr>
        <p:txBody>
          <a:bodyPr>
            <a:normAutofit/>
          </a:bodyPr>
          <a:lstStyle/>
          <a:p>
            <a:pPr algn="just">
              <a:spcAft>
                <a:spcPts val="1800"/>
              </a:spcAft>
              <a:buFont typeface="Wingdings" panose="05000000000000000000" pitchFamily="2" charset="2"/>
              <a:buChar char="q"/>
            </a:pPr>
            <a:r>
              <a:rPr lang="en-US" dirty="0"/>
              <a:t>Facilities F each with </a:t>
            </a:r>
            <a:r>
              <a:rPr lang="en-US" b="1" dirty="0"/>
              <a:t>capacity ci </a:t>
            </a:r>
            <a:r>
              <a:rPr lang="en-US" dirty="0"/>
              <a:t>and fixed cost of opening fi ∀ </a:t>
            </a:r>
            <a:r>
              <a:rPr lang="en-US" dirty="0" err="1"/>
              <a:t>i</a:t>
            </a:r>
            <a:r>
              <a:rPr lang="en-US" dirty="0"/>
              <a:t> ∈ F </a:t>
            </a:r>
          </a:p>
          <a:p>
            <a:pPr algn="just">
              <a:spcAft>
                <a:spcPts val="1800"/>
              </a:spcAft>
              <a:buFont typeface="Wingdings" panose="05000000000000000000" pitchFamily="2" charset="2"/>
              <a:buChar char="q"/>
            </a:pPr>
            <a:r>
              <a:rPr lang="en-US" dirty="0"/>
              <a:t>Customers C each with </a:t>
            </a:r>
            <a:r>
              <a:rPr lang="en-US" b="1" dirty="0"/>
              <a:t>demand di </a:t>
            </a:r>
            <a:r>
              <a:rPr lang="en-US" dirty="0"/>
              <a:t>∀ </a:t>
            </a:r>
            <a:r>
              <a:rPr lang="en-US" dirty="0" err="1"/>
              <a:t>i</a:t>
            </a:r>
            <a:r>
              <a:rPr lang="en-US" dirty="0"/>
              <a:t> ∈ C</a:t>
            </a:r>
          </a:p>
          <a:p>
            <a:pPr algn="just">
              <a:spcAft>
                <a:spcPts val="1800"/>
              </a:spcAft>
              <a:buFont typeface="Wingdings" panose="05000000000000000000" pitchFamily="2" charset="2"/>
              <a:buChar char="q"/>
            </a:pPr>
            <a:r>
              <a:rPr lang="en-US" dirty="0"/>
              <a:t>Warehouses 1 and 2 satisfy the constraint that </a:t>
            </a:r>
            <a:r>
              <a:rPr lang="el-GR" b="1" dirty="0"/>
              <a:t>Σ</a:t>
            </a:r>
            <a:r>
              <a:rPr lang="en-US" b="1" dirty="0"/>
              <a:t>di ≤ ci </a:t>
            </a:r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4894580" y="2400300"/>
            <a:ext cx="218440" cy="203200"/>
          </a:xfrm>
          <a:prstGeom prst="ellipse">
            <a:avLst/>
          </a:prstGeom>
          <a:solidFill>
            <a:srgbClr val="5588AD"/>
          </a:solidFill>
          <a:ln>
            <a:solidFill>
              <a:srgbClr val="5588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5566410" y="3065780"/>
            <a:ext cx="218440" cy="203200"/>
          </a:xfrm>
          <a:prstGeom prst="ellipse">
            <a:avLst/>
          </a:prstGeom>
          <a:solidFill>
            <a:srgbClr val="5588AD"/>
          </a:solidFill>
          <a:ln>
            <a:solidFill>
              <a:srgbClr val="5588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845050" y="3857415"/>
            <a:ext cx="218440" cy="203200"/>
          </a:xfrm>
          <a:prstGeom prst="ellipse">
            <a:avLst/>
          </a:prstGeom>
          <a:solidFill>
            <a:srgbClr val="5588AD"/>
          </a:solidFill>
          <a:ln>
            <a:solidFill>
              <a:srgbClr val="5588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1573135" y="2370542"/>
            <a:ext cx="218440" cy="203200"/>
          </a:xfrm>
          <a:prstGeom prst="ellipse">
            <a:avLst/>
          </a:prstGeom>
          <a:solidFill>
            <a:srgbClr val="5588AD"/>
          </a:solidFill>
          <a:ln>
            <a:solidFill>
              <a:srgbClr val="5588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3082925" y="2348230"/>
            <a:ext cx="218440" cy="203200"/>
          </a:xfrm>
          <a:prstGeom prst="ellipse">
            <a:avLst/>
          </a:prstGeom>
          <a:solidFill>
            <a:srgbClr val="5588AD"/>
          </a:solidFill>
          <a:ln>
            <a:solidFill>
              <a:srgbClr val="5588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1808480" y="4597400"/>
            <a:ext cx="218440" cy="203200"/>
          </a:xfrm>
          <a:prstGeom prst="ellipse">
            <a:avLst/>
          </a:prstGeom>
          <a:solidFill>
            <a:srgbClr val="5588AD"/>
          </a:solidFill>
          <a:ln>
            <a:solidFill>
              <a:srgbClr val="5588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2270760" y="5473700"/>
            <a:ext cx="218440" cy="203200"/>
          </a:xfrm>
          <a:prstGeom prst="ellipse">
            <a:avLst/>
          </a:prstGeom>
          <a:solidFill>
            <a:srgbClr val="5588AD"/>
          </a:solidFill>
          <a:ln>
            <a:solidFill>
              <a:srgbClr val="5588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3086100" y="4991100"/>
            <a:ext cx="218440" cy="203200"/>
          </a:xfrm>
          <a:prstGeom prst="ellipse">
            <a:avLst/>
          </a:prstGeom>
          <a:solidFill>
            <a:srgbClr val="5588AD"/>
          </a:solidFill>
          <a:ln>
            <a:solidFill>
              <a:srgbClr val="5588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2026920" y="3162300"/>
            <a:ext cx="243840" cy="266700"/>
          </a:xfrm>
          <a:prstGeom prst="rect">
            <a:avLst/>
          </a:prstGeom>
          <a:solidFill>
            <a:srgbClr val="76B05C"/>
          </a:solidFill>
          <a:ln>
            <a:solidFill>
              <a:srgbClr val="76B0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878580" y="3205480"/>
            <a:ext cx="243840" cy="266700"/>
          </a:xfrm>
          <a:prstGeom prst="rect">
            <a:avLst/>
          </a:prstGeom>
          <a:solidFill>
            <a:srgbClr val="76B05C"/>
          </a:solidFill>
          <a:ln>
            <a:solidFill>
              <a:srgbClr val="76B0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2739390" y="4218095"/>
            <a:ext cx="243840" cy="266700"/>
          </a:xfrm>
          <a:prstGeom prst="rect">
            <a:avLst/>
          </a:prstGeom>
          <a:solidFill>
            <a:srgbClr val="BE2837"/>
          </a:solidFill>
          <a:ln>
            <a:solidFill>
              <a:srgbClr val="BE2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/>
          <p:cNvCxnSpPr>
            <a:stCxn id="7" idx="3"/>
          </p:cNvCxnSpPr>
          <p:nvPr/>
        </p:nvCxnSpPr>
        <p:spPr>
          <a:xfrm flipH="1">
            <a:off x="4122420" y="2573742"/>
            <a:ext cx="804150" cy="52372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8" idx="2"/>
            <a:endCxn id="16" idx="3"/>
          </p:cNvCxnSpPr>
          <p:nvPr/>
        </p:nvCxnSpPr>
        <p:spPr>
          <a:xfrm flipH="1">
            <a:off x="4122420" y="3167380"/>
            <a:ext cx="1443990" cy="17145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 flipV="1">
            <a:off x="4067175" y="3510280"/>
            <a:ext cx="831850" cy="38523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10" idx="4"/>
          </p:cNvCxnSpPr>
          <p:nvPr/>
        </p:nvCxnSpPr>
        <p:spPr>
          <a:xfrm>
            <a:off x="1682355" y="2573742"/>
            <a:ext cx="327660" cy="56388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H="1">
            <a:off x="2355850" y="2527725"/>
            <a:ext cx="736600" cy="6604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12" idx="6"/>
            <a:endCxn id="17" idx="1"/>
          </p:cNvCxnSpPr>
          <p:nvPr/>
        </p:nvCxnSpPr>
        <p:spPr>
          <a:xfrm flipV="1">
            <a:off x="2026920" y="4351445"/>
            <a:ext cx="712470" cy="34755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13" idx="7"/>
            <a:endCxn id="17" idx="2"/>
          </p:cNvCxnSpPr>
          <p:nvPr/>
        </p:nvCxnSpPr>
        <p:spPr>
          <a:xfrm flipV="1">
            <a:off x="2457210" y="4484795"/>
            <a:ext cx="404100" cy="10186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H="1" flipV="1">
            <a:off x="2943860" y="4484795"/>
            <a:ext cx="187960" cy="5063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4844415" y="2006600"/>
            <a:ext cx="661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200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5340350" y="2747248"/>
            <a:ext cx="661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100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5009832" y="3587512"/>
            <a:ext cx="661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300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3345815" y="3179564"/>
            <a:ext cx="661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800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1863090" y="3442363"/>
            <a:ext cx="661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950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2943860" y="1991836"/>
            <a:ext cx="661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400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1400810" y="2019044"/>
            <a:ext cx="661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500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2634615" y="3848100"/>
            <a:ext cx="661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1000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3005215" y="5150088"/>
            <a:ext cx="661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500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2094865" y="5694918"/>
            <a:ext cx="661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400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1550112" y="4717018"/>
            <a:ext cx="661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300</a:t>
            </a:r>
          </a:p>
        </p:txBody>
      </p:sp>
      <p:sp>
        <p:nvSpPr>
          <p:cNvPr id="55" name="Content Placeholder 54"/>
          <p:cNvSpPr txBox="1">
            <a:spLocks noGrp="1"/>
          </p:cNvSpPr>
          <p:nvPr>
            <p:ph sz="half" idx="1"/>
          </p:nvPr>
        </p:nvSpPr>
        <p:spPr>
          <a:xfrm>
            <a:off x="1097279" y="1845734"/>
            <a:ext cx="4937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2014220" y="3091382"/>
            <a:ext cx="243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3854133" y="3154164"/>
            <a:ext cx="243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2737485" y="4157770"/>
            <a:ext cx="243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</a:t>
            </a:r>
          </a:p>
        </p:txBody>
      </p:sp>
      <p:sp>
        <p:nvSpPr>
          <p:cNvPr id="61" name="Rectangle 60"/>
          <p:cNvSpPr/>
          <p:nvPr/>
        </p:nvSpPr>
        <p:spPr>
          <a:xfrm>
            <a:off x="6438656" y="4763995"/>
            <a:ext cx="317500" cy="275378"/>
          </a:xfrm>
          <a:prstGeom prst="rect">
            <a:avLst/>
          </a:prstGeom>
          <a:solidFill>
            <a:srgbClr val="76B05C"/>
          </a:solidFill>
          <a:ln>
            <a:solidFill>
              <a:srgbClr val="76B0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/>
          <p:cNvSpPr/>
          <p:nvPr/>
        </p:nvSpPr>
        <p:spPr>
          <a:xfrm>
            <a:off x="6438656" y="5260036"/>
            <a:ext cx="323850" cy="323612"/>
          </a:xfrm>
          <a:prstGeom prst="ellipse">
            <a:avLst/>
          </a:prstGeom>
          <a:solidFill>
            <a:srgbClr val="5588AD"/>
          </a:solidFill>
          <a:ln>
            <a:solidFill>
              <a:srgbClr val="5588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/>
          <p:cNvSpPr txBox="1"/>
          <p:nvPr/>
        </p:nvSpPr>
        <p:spPr>
          <a:xfrm>
            <a:off x="6921500" y="4723368"/>
            <a:ext cx="18027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Facilities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6945779" y="5260036"/>
            <a:ext cx="18027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Customers</a:t>
            </a:r>
          </a:p>
        </p:txBody>
      </p:sp>
    </p:spTree>
    <p:extLst>
      <p:ext uri="{BB962C8B-B14F-4D97-AF65-F5344CB8AC3E}">
        <p14:creationId xmlns:p14="http://schemas.microsoft.com/office/powerpoint/2010/main" val="13841568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Mathematical Equations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We can pose the problem as the </a:t>
            </a:r>
            <a:r>
              <a:rPr lang="en-US" b="1" dirty="0"/>
              <a:t>minimization </a:t>
            </a:r>
            <a:r>
              <a:rPr lang="en-US" dirty="0"/>
              <a:t>of the following </a:t>
            </a:r>
            <a:r>
              <a:rPr lang="en-US" b="1" dirty="0"/>
              <a:t>objective function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b="1" dirty="0"/>
              <a:t> Under the Constraints:-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t="1224"/>
          <a:stretch/>
        </p:blipFill>
        <p:spPr>
          <a:xfrm>
            <a:off x="3653641" y="2164926"/>
            <a:ext cx="3436918" cy="92587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0887" y="3776817"/>
            <a:ext cx="2598645" cy="85351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8507" y="4727697"/>
            <a:ext cx="2591025" cy="104403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468801" y="3199170"/>
            <a:ext cx="45974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>
              <a:buClr>
                <a:schemeClr val="accent1"/>
              </a:buClr>
              <a:buSzPct val="100000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 : number of facilities</a:t>
            </a:r>
          </a:p>
          <a:p>
            <a:pPr defTabSz="914400">
              <a:buClr>
                <a:schemeClr val="accent1"/>
              </a:buClr>
              <a:buSzPct val="100000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 : number of customers</a:t>
            </a:r>
          </a:p>
          <a:p>
            <a:pPr defTabSz="914400">
              <a:buClr>
                <a:schemeClr val="accent1"/>
              </a:buClr>
              <a:buSzPct val="100000"/>
            </a:pP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f_j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: Fixed Cost for opening the facility</a:t>
            </a:r>
          </a:p>
          <a:p>
            <a:pPr defTabSz="914400">
              <a:buClr>
                <a:schemeClr val="accent1"/>
              </a:buClr>
              <a:buSzPct val="100000"/>
            </a:pP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t_ij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: Transport cost between customer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and facility j</a:t>
            </a:r>
          </a:p>
          <a:p>
            <a:pPr defTabSz="914400">
              <a:buClr>
                <a:schemeClr val="accent1"/>
              </a:buClr>
              <a:buSzPct val="100000"/>
            </a:pP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x_ij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: Binary variable representing whether customer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is assigned to facility j</a:t>
            </a:r>
          </a:p>
          <a:p>
            <a:pPr defTabSz="914400">
              <a:buClr>
                <a:schemeClr val="accent1"/>
              </a:buClr>
              <a:buSzPct val="100000"/>
            </a:pP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C_j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: Maximum Capacity of facility j</a:t>
            </a:r>
          </a:p>
          <a:p>
            <a:pPr defTabSz="914400">
              <a:buClr>
                <a:schemeClr val="accent1"/>
              </a:buClr>
              <a:buSzPct val="100000"/>
            </a:pP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d_i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: Demand of customer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84851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Need To Cluster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60820" y="2258855"/>
            <a:ext cx="4937760" cy="4023360"/>
          </a:xfrm>
        </p:spPr>
        <p:txBody>
          <a:bodyPr>
            <a:normAutofit/>
          </a:bodyPr>
          <a:lstStyle/>
          <a:p>
            <a:pPr algn="just">
              <a:spcAft>
                <a:spcPts val="1800"/>
              </a:spcAft>
              <a:buFont typeface="Wingdings" panose="05000000000000000000" pitchFamily="2" charset="2"/>
              <a:buChar char="q"/>
            </a:pPr>
            <a:r>
              <a:rPr lang="en-US" dirty="0"/>
              <a:t>Clustering helps identify groups of customers that are </a:t>
            </a:r>
            <a:r>
              <a:rPr lang="en-US" b="1" dirty="0"/>
              <a:t>geographically closer to specific warehouses</a:t>
            </a:r>
            <a:r>
              <a:rPr lang="en-US" dirty="0"/>
              <a:t>. This reduces transportation costs and improves delivery times.</a:t>
            </a:r>
          </a:p>
          <a:p>
            <a:pPr algn="just">
              <a:spcAft>
                <a:spcPts val="1800"/>
              </a:spcAft>
              <a:buFont typeface="Wingdings" panose="05000000000000000000" pitchFamily="2" charset="2"/>
              <a:buChar char="q"/>
            </a:pPr>
            <a:r>
              <a:rPr lang="en-US" dirty="0"/>
              <a:t>Clustering optimizes warehouse capacity utilization by </a:t>
            </a:r>
            <a:r>
              <a:rPr lang="en-US" b="1" dirty="0"/>
              <a:t>aligning customers' demand patterns </a:t>
            </a:r>
            <a:r>
              <a:rPr lang="en-US" dirty="0"/>
              <a:t>with warehouse capabilities.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79" y="1845734"/>
            <a:ext cx="5095238" cy="4334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295243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TM03457444[[fn=Basis]]</Template>
  <TotalTime>638</TotalTime>
  <Words>1603</Words>
  <Application>Microsoft Office PowerPoint</Application>
  <PresentationFormat>Widescreen</PresentationFormat>
  <Paragraphs>186</Paragraphs>
  <Slides>25</Slides>
  <Notes>6</Notes>
  <HiddenSlides>4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Calibri</vt:lpstr>
      <vt:lpstr>Calibri Light</vt:lpstr>
      <vt:lpstr>Courier New</vt:lpstr>
      <vt:lpstr>Segoe UI</vt:lpstr>
      <vt:lpstr>Segoe UI Variable Text</vt:lpstr>
      <vt:lpstr>Wingdings</vt:lpstr>
      <vt:lpstr>Retrospect</vt:lpstr>
      <vt:lpstr>PowerPoint Presentation</vt:lpstr>
      <vt:lpstr>PowerPoint Presentation</vt:lpstr>
      <vt:lpstr>Warehouse Management</vt:lpstr>
      <vt:lpstr>Role of Warehouse in Supply Chain</vt:lpstr>
      <vt:lpstr>The Capacity Constraint</vt:lpstr>
      <vt:lpstr>The Capacitated Problem</vt:lpstr>
      <vt:lpstr>The Example</vt:lpstr>
      <vt:lpstr>Mathematical Equations</vt:lpstr>
      <vt:lpstr>Need To Cluster</vt:lpstr>
      <vt:lpstr>Dataset Explored</vt:lpstr>
      <vt:lpstr>Clustering Algorithms </vt:lpstr>
      <vt:lpstr>K- Means Algorithm </vt:lpstr>
      <vt:lpstr>Mathematical Model using PuLP</vt:lpstr>
      <vt:lpstr>Limitations of PuLP</vt:lpstr>
      <vt:lpstr>Comparison between K-Means &amp; PuLP</vt:lpstr>
      <vt:lpstr>Proximity Based Local Optimisation</vt:lpstr>
      <vt:lpstr>Pie Charts (To Understand To Understand The Distribution Of The Customer Along Demands)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Customer Cluster</vt:lpstr>
      <vt:lpstr>OPTIMIZATION TECHNIQUES USED </vt:lpstr>
      <vt:lpstr>CHALLENGES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WAREHOUSE LOCATION OPTIMISATION SOLUTION (WLOS)</dc:title>
  <dc:creator>Kushagra</dc:creator>
  <cp:lastModifiedBy>Kushagra</cp:lastModifiedBy>
  <cp:revision>18</cp:revision>
  <dcterms:created xsi:type="dcterms:W3CDTF">2023-09-14T07:36:23Z</dcterms:created>
  <dcterms:modified xsi:type="dcterms:W3CDTF">2023-12-01T05:45:14Z</dcterms:modified>
</cp:coreProperties>
</file>